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371" r:id="rId7"/>
    <p:sldId id="368" r:id="rId8"/>
    <p:sldId id="370" r:id="rId9"/>
    <p:sldId id="376" r:id="rId10"/>
    <p:sldId id="381" r:id="rId11"/>
    <p:sldId id="383" r:id="rId12"/>
    <p:sldId id="384" r:id="rId13"/>
    <p:sldId id="386" r:id="rId14"/>
    <p:sldId id="387" r:id="rId15"/>
    <p:sldId id="389" r:id="rId16"/>
    <p:sldId id="390" r:id="rId17"/>
    <p:sldId id="391" r:id="rId18"/>
    <p:sldId id="413" r:id="rId19"/>
    <p:sldId id="4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ding, Aliah N" initials="HAN" lastIdx="6" clrIdx="0"/>
  <p:cmAuthor id="1" name="Roberson, Crystal L" initials="CLR" lastIdx="12" clrIdx="1"/>
  <p:cmAuthor id="2" name="Hill, Francine L" initials="FLH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54"/>
    <a:srgbClr val="006699"/>
    <a:srgbClr val="336699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78330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129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957B-436F-4512-BB76-2B945BA6F85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E65E-D655-4381-A21E-D9061F65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5FE5-A1A0-43AB-B776-2A4B0A36C84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E65-F2B8-4E54-B05C-E780C31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E388A6-B988-47D4-98B4-859CFF21D40E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June 26,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The Employment Eligibility Verification (EEV)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098D-644D-44FA-96B2-7747BBEA45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E388A6-B988-47D4-98B4-859CFF21D40E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June 26,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The Employment Eligibility Verification (EEV)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098D-644D-44FA-96B2-7747BBEA45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DE65-F2B8-4E54-B05C-E780C31C4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838200"/>
            <a:ext cx="9144001" cy="1463040"/>
            <a:chOff x="-1" y="1233714"/>
            <a:chExt cx="9144001" cy="17562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 userDrawn="1"/>
        </p:nvSpPr>
        <p:spPr>
          <a:xfrm>
            <a:off x="4800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www.E-Verify.gov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75"/>
            <a:ext cx="2032104" cy="49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5874658" cy="1170193"/>
          </a:xfr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2438400"/>
            <a:ext cx="73152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1371600"/>
            <a:ext cx="8229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6" name="Date Placeholder 2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4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2499360"/>
            <a:ext cx="9144001" cy="1463040"/>
            <a:chOff x="-1" y="1233714"/>
            <a:chExt cx="9144001" cy="17562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2880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1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41608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1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41608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8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b="1" i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3203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1528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320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1528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320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verify.gov/mye-verif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verify.gov/mye-verify/case-tracker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verify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cis.gov/news/media-contac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links.govdelivery.com/track?type=click&amp;enid=ZWFzPTEmbWFpbGluZ2lkPTIwMTUwMjI3LjQyMTkxNTYxJm1lc3NhZ2VpZD1NREItUFJELUJVTC0yMDE1MDIyNy40MjE5MTU2MSZkYXRhYmFzZWlkPTEwMDEmc2VyaWFsPTE3MDc5ODI2JmVtYWlsaWQ9eXZldHRlLm0ubGFnb250ZXJpZUBkaHMuZ292JnVzZXJpZD15dmV0dGUubS5sYWdvbnRlcmllQGRocy5nb3YmZmw9JmV4dHJhPU11bHRpdmFyaWF0ZUlkPSYmJg==&amp;&amp;&amp;115&amp;&amp;&amp;http://www.uscis.gov/e-verify/federal-contracto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www.E-Verify.gov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E-Verif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75"/>
            <a:ext cx="2032104" cy="495325"/>
          </a:xfrm>
          <a:prstGeom prst="rect">
            <a:avLst/>
          </a:prstGeom>
        </p:spPr>
      </p:pic>
      <p:sp>
        <p:nvSpPr>
          <p:cNvPr id="1028" name="Title 10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E-Verify Overview Webinar</a:t>
            </a:r>
            <a:endParaRPr lang="en-US" dirty="0"/>
          </a:p>
        </p:txBody>
      </p:sp>
      <p:pic>
        <p:nvPicPr>
          <p:cNvPr id="8" name="Picture 2" descr="Screen of layered E-Verify login page, case creation process and document review 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590800"/>
            <a:ext cx="81327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Form I-9 &amp; E-Verify Work Together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 descr="E-Verify works by taking Form I-9 information and creating an E-Verify case which goes against government records.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0001" cy="41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E-Verify Case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Biographic</a:t>
            </a:r>
            <a:endParaRPr lang="en-US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2" descr="Screenshot from E-Verify data entry for Employee Biogragphic information and new updates:&#10;Easier data entry&#10;auto scroll screens&#10;progress bar&#10;multiple last names&#10;Need SSN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7262"/>
            <a:ext cx="8229600" cy="3907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E-Verify Case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E-mail Address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2" descr="Screen shot of case creation process with SSN and employee email address fields. If employee does not provide email address, employer must indicated &quot;No email address provided&quot;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10571" cy="4618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E-Verify Case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Attestation and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" name="Picture 3" descr="Screenshot of attestation and documents fields and information"/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"/>
          <a:stretch/>
        </p:blipFill>
        <p:spPr bwMode="auto">
          <a:xfrm>
            <a:off x="381000" y="1536038"/>
            <a:ext cx="8229600" cy="4349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creenshot of photo match in the case creation proces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5206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4191000"/>
            <a:ext cx="8458200" cy="2133600"/>
          </a:xfrm>
          <a:prstGeom prst="rect">
            <a:avLst/>
          </a:prstGeom>
        </p:spPr>
        <p:txBody>
          <a:bodyPr/>
          <a:lstStyle/>
          <a:p>
            <a:pPr marL="454025" lvl="2" indent="0"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Allows you to match the photo on a document to the photo that DHS has on file for that employee, and is activated automatically if an employee has presented:</a:t>
            </a:r>
          </a:p>
          <a:p>
            <a:pPr marL="1308100" lvl="3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I-551, (Permanent Resident Card)</a:t>
            </a:r>
          </a:p>
          <a:p>
            <a:pPr marL="1308100" lvl="3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Form I-766, (Employment Authorization Document), or</a:t>
            </a:r>
          </a:p>
          <a:p>
            <a:pPr marL="1308100" lvl="3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U.S. passport or passport card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Photo Match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myE-Verify?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1981200"/>
            <a:ext cx="7924799" cy="3886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  <a:hlinkClick r:id="rId3"/>
              </a:rPr>
              <a:t>myE-Verify</a:t>
            </a:r>
            <a:r>
              <a:rPr lang="en-US" sz="2400" dirty="0" smtClean="0">
                <a:cs typeface="Arial" panose="020B0604020202020204" pitchFamily="34" charset="0"/>
              </a:rPr>
              <a:t> is a free web-based service </a:t>
            </a:r>
            <a:r>
              <a:rPr lang="en-US" sz="2400" dirty="0">
                <a:cs typeface="Arial" panose="020B0604020202020204" pitchFamily="34" charset="0"/>
              </a:rPr>
              <a:t>for </a:t>
            </a:r>
            <a:r>
              <a:rPr lang="en-US" sz="2400" dirty="0" smtClean="0">
                <a:cs typeface="Arial" panose="020B0604020202020204" pitchFamily="34" charset="0"/>
              </a:rPr>
              <a:t>employees to participate </a:t>
            </a:r>
            <a:r>
              <a:rPr lang="en-US" sz="2400" dirty="0">
                <a:cs typeface="Arial" panose="020B0604020202020204" pitchFamily="34" charset="0"/>
              </a:rPr>
              <a:t>in the E-Verify </a:t>
            </a:r>
            <a:r>
              <a:rPr lang="en-US" sz="2400" dirty="0" smtClean="0">
                <a:cs typeface="Arial" panose="020B0604020202020204" pitchFamily="34" charset="0"/>
              </a:rPr>
              <a:t>process. </a:t>
            </a:r>
          </a:p>
          <a:p>
            <a:pPr marL="571500">
              <a:lnSpc>
                <a:spcPct val="150000"/>
              </a:lnSpc>
              <a:spcBef>
                <a:spcPts val="0"/>
              </a:spcBef>
              <a:buClrTx/>
              <a:buBlip>
                <a:blip r:embed="rId4"/>
              </a:buBlip>
            </a:pPr>
            <a:r>
              <a:rPr lang="en-US" sz="2400" dirty="0">
                <a:cs typeface="Arial" panose="020B0604020202020204" pitchFamily="34" charset="0"/>
              </a:rPr>
              <a:t>Access Self Check to confirm your work eligibility </a:t>
            </a:r>
          </a:p>
          <a:p>
            <a:pPr marL="571500">
              <a:lnSpc>
                <a:spcPct val="150000"/>
              </a:lnSpc>
              <a:spcBef>
                <a:spcPts val="0"/>
              </a:spcBef>
              <a:buClrTx/>
              <a:buBlip>
                <a:blip r:embed="rId4"/>
              </a:buBlip>
            </a:pPr>
            <a:r>
              <a:rPr lang="en-US" sz="2400" dirty="0" smtClean="0">
                <a:cs typeface="Arial" panose="020B0604020202020204" pitchFamily="34" charset="0"/>
              </a:rPr>
              <a:t>Create </a:t>
            </a:r>
            <a:r>
              <a:rPr lang="en-US" sz="2400" dirty="0">
                <a:cs typeface="Arial" panose="020B0604020202020204" pitchFamily="34" charset="0"/>
              </a:rPr>
              <a:t>a myE-Verify </a:t>
            </a:r>
            <a:r>
              <a:rPr lang="en-US" sz="2400" dirty="0" smtClean="0">
                <a:cs typeface="Arial" panose="020B0604020202020204" pitchFamily="34" charset="0"/>
              </a:rPr>
              <a:t>account</a:t>
            </a:r>
          </a:p>
          <a:p>
            <a:pPr marL="571500">
              <a:lnSpc>
                <a:spcPct val="150000"/>
              </a:lnSpc>
              <a:spcBef>
                <a:spcPts val="0"/>
              </a:spcBef>
              <a:buClrTx/>
              <a:buBlip>
                <a:blip r:embed="rId4"/>
              </a:buBlip>
            </a:pPr>
            <a:r>
              <a:rPr lang="en-US" sz="2400" dirty="0" smtClean="0">
                <a:cs typeface="Arial" panose="020B0604020202020204" pitchFamily="34" charset="0"/>
              </a:rPr>
              <a:t>Protect your identity</a:t>
            </a:r>
          </a:p>
          <a:p>
            <a:pPr marL="571500">
              <a:lnSpc>
                <a:spcPct val="150000"/>
              </a:lnSpc>
              <a:spcBef>
                <a:spcPts val="0"/>
              </a:spcBef>
              <a:buClrTx/>
              <a:buBlip>
                <a:blip r:embed="rId4"/>
              </a:buBlip>
            </a:pPr>
            <a:r>
              <a:rPr lang="en-US" sz="2400" dirty="0" smtClean="0">
                <a:cs typeface="Arial" panose="020B0604020202020204" pitchFamily="34" charset="0"/>
              </a:rPr>
              <a:t>Learn about your individual rights</a:t>
            </a:r>
          </a:p>
          <a:p>
            <a:pPr marL="571500">
              <a:lnSpc>
                <a:spcPct val="150000"/>
              </a:lnSpc>
              <a:spcBef>
                <a:spcPts val="0"/>
              </a:spcBef>
              <a:buClrTx/>
              <a:buBlip>
                <a:blip r:embed="rId4"/>
              </a:buBlip>
            </a:pPr>
            <a:r>
              <a:rPr lang="en-US" sz="2400" dirty="0" smtClean="0">
                <a:hlinkClick r:id="rId5"/>
              </a:rPr>
              <a:t>myE-Verify </a:t>
            </a:r>
            <a:r>
              <a:rPr lang="en-US" sz="2400" dirty="0">
                <a:hlinkClick r:id="rId5"/>
              </a:rPr>
              <a:t>Case Tracker</a:t>
            </a:r>
            <a:endParaRPr lang="en-US" sz="2400" dirty="0"/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22880"/>
          <p:cNvSpPr>
            <a:spLocks noGrp="1"/>
          </p:cNvSpPr>
          <p:nvPr>
            <p:ph type="title"/>
          </p:nvPr>
        </p:nvSpPr>
        <p:spPr>
          <a:xfrm>
            <a:off x="1143000" y="0"/>
            <a:ext cx="7239000" cy="114300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057400"/>
            <a:ext cx="8229600" cy="37957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002060"/>
                </a:solidFill>
              </a:rPr>
              <a:t>This presentation is intended for E-Verify employers and their designated agents. This presentation provides basic guidance about the rules and responsibilities during the employment eligibility verification process. For more information visit the </a:t>
            </a:r>
            <a:r>
              <a:rPr lang="en-US" sz="2000" i="1" dirty="0">
                <a:solidFill>
                  <a:srgbClr val="002060"/>
                </a:solidFill>
                <a:hlinkClick r:id="rId3"/>
              </a:rPr>
              <a:t>e-verify.gov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website.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002060"/>
                </a:solidFill>
              </a:rPr>
              <a:t>This presentation is not intended for members of the media. </a:t>
            </a:r>
            <a:r>
              <a:rPr lang="en-US" sz="2000" i="1" dirty="0" smtClean="0">
                <a:solidFill>
                  <a:srgbClr val="002060"/>
                </a:solidFill>
              </a:rPr>
              <a:t>For all media inquires visit </a:t>
            </a:r>
            <a:r>
              <a:rPr lang="en-US" sz="2000" i="1" dirty="0">
                <a:solidFill>
                  <a:srgbClr val="002060"/>
                </a:solidFill>
              </a:rPr>
              <a:t>the </a:t>
            </a:r>
            <a:r>
              <a:rPr lang="en-US" sz="2000" i="1" dirty="0">
                <a:solidFill>
                  <a:srgbClr val="002060"/>
                </a:solidFill>
                <a:hlinkClick r:id="rId4"/>
              </a:rPr>
              <a:t>U.S. Citizenship and Immigration Services </a:t>
            </a:r>
            <a:r>
              <a:rPr lang="en-US" sz="2000" i="1" dirty="0" smtClean="0">
                <a:solidFill>
                  <a:srgbClr val="002060"/>
                </a:solidFill>
                <a:hlinkClick r:id="rId4"/>
              </a:rPr>
              <a:t>Media </a:t>
            </a:r>
            <a:r>
              <a:rPr lang="en-US" sz="2000" i="1" dirty="0">
                <a:solidFill>
                  <a:srgbClr val="002060"/>
                </a:solidFill>
                <a:hlinkClick r:id="rId4"/>
              </a:rPr>
              <a:t>Contacts </a:t>
            </a:r>
            <a:r>
              <a:rPr lang="en-US" sz="2000" i="1" dirty="0" smtClean="0">
                <a:solidFill>
                  <a:srgbClr val="002060"/>
                </a:solidFill>
              </a:rPr>
              <a:t>webpage. 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400"/>
            <a:ext cx="6324600" cy="1143000"/>
          </a:xfrm>
        </p:spPr>
        <p:txBody>
          <a:bodyPr/>
          <a:lstStyle/>
          <a:p>
            <a:r>
              <a:rPr lang="en-US" dirty="0"/>
              <a:t>What is E-Verify?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6235" y="1676399"/>
            <a:ext cx="4824442" cy="41607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3203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1528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320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1528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320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rgbClr val="002060"/>
                </a:solidFill>
              </a:rPr>
              <a:t>Free web-based </a:t>
            </a:r>
            <a:r>
              <a:rPr lang="en-US" sz="2000" dirty="0">
                <a:solidFill>
                  <a:srgbClr val="002060"/>
                </a:solidFill>
              </a:rPr>
              <a:t>service that’s fast and easy to </a:t>
            </a:r>
            <a:r>
              <a:rPr lang="en-US" sz="2000" dirty="0" smtClean="0">
                <a:solidFill>
                  <a:srgbClr val="002060"/>
                </a:solidFill>
              </a:rPr>
              <a:t>use</a:t>
            </a:r>
          </a:p>
          <a:p>
            <a:pPr marL="347663" lvl="1" indent="-34766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Electronically verifies the employment eligibility </a:t>
            </a:r>
            <a:r>
              <a:rPr lang="en-US" sz="2000" dirty="0" smtClean="0">
                <a:solidFill>
                  <a:srgbClr val="002060"/>
                </a:solidFill>
              </a:rPr>
              <a:t>of newly </a:t>
            </a:r>
            <a:r>
              <a:rPr lang="en-US" sz="2000" dirty="0">
                <a:solidFill>
                  <a:srgbClr val="002060"/>
                </a:solidFill>
              </a:rPr>
              <a:t>hired employees</a:t>
            </a:r>
          </a:p>
          <a:p>
            <a:pPr marL="347663" lvl="1" indent="-34766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Existing employees assigned to work on a qualifying federal contract *</a:t>
            </a:r>
          </a:p>
          <a:p>
            <a:pPr marL="347663" lvl="1" indent="-34766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Partnership between the U.S. Department of Homeland Security (DHS) and the Social Security Administration (SSA)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00" dirty="0">
              <a:solidFill>
                <a:srgbClr val="002060"/>
              </a:solidFill>
            </a:endParaRPr>
          </a:p>
          <a:p>
            <a:pPr marL="53975" indent="-53975">
              <a:buNone/>
            </a:pPr>
            <a:r>
              <a:rPr lang="en-US" sz="1200" b="1" dirty="0" smtClean="0">
                <a:solidFill>
                  <a:schemeClr val="tx2"/>
                </a:solidFill>
              </a:rPr>
              <a:t>*</a:t>
            </a:r>
            <a:r>
              <a:rPr lang="en-US" sz="1200" dirty="0" smtClean="0">
                <a:solidFill>
                  <a:schemeClr val="tx2"/>
                </a:solidFill>
              </a:rPr>
              <a:t>Contract </a:t>
            </a:r>
            <a:r>
              <a:rPr lang="en-US" sz="1200" dirty="0">
                <a:solidFill>
                  <a:schemeClr val="tx2"/>
                </a:solidFill>
              </a:rPr>
              <a:t>that includes the </a:t>
            </a:r>
            <a:r>
              <a:rPr lang="en-US" sz="1200" u="sng" dirty="0">
                <a:solidFill>
                  <a:schemeClr val="tx2"/>
                </a:solidFill>
                <a:hlinkClick r:id="rId4"/>
              </a:rPr>
              <a:t>E-Verify Federal Acquisition Regulation (FAR) clause</a:t>
            </a:r>
            <a:r>
              <a:rPr lang="en-US" sz="1200" u="sng" dirty="0">
                <a:solidFill>
                  <a:schemeClr val="tx2"/>
                </a:solidFill>
              </a:rPr>
              <a:t>.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pic>
        <p:nvPicPr>
          <p:cNvPr id="8" name="Picture 7" descr="Graphic of a tablet with screen showing &quot;on average 1,400 businesses sign up every week&quot;.  Computer monitor with screen showing &quot;over 700,000 employers use E-Verify&quot; and cell phone screen showing &quot;Works for everyone&quot;.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524833" cy="304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1771"/>
            <a:ext cx="8229600" cy="1143000"/>
          </a:xfrm>
        </p:spPr>
        <p:txBody>
          <a:bodyPr/>
          <a:lstStyle/>
          <a:p>
            <a:r>
              <a:rPr lang="en-US" dirty="0"/>
              <a:t>State E-Verify Requirements</a:t>
            </a:r>
          </a:p>
        </p:txBody>
      </p:sp>
      <p:pic>
        <p:nvPicPr>
          <p:cNvPr id="7" name="Content Placeholder 31" descr="US map showing state E=Verify requirements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/>
          <a:stretch/>
        </p:blipFill>
        <p:spPr>
          <a:xfrm>
            <a:off x="533400" y="1981200"/>
            <a:ext cx="5867400" cy="3558345"/>
          </a:xfrm>
          <a:prstGeom prst="rect">
            <a:avLst/>
          </a:prstGeom>
        </p:spPr>
      </p:pic>
      <p:pic>
        <p:nvPicPr>
          <p:cNvPr id="8" name="Content Placeholder 32" descr="Enacted legislation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600200" cy="275344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328" y="17585"/>
            <a:ext cx="8229600" cy="1143000"/>
          </a:xfrm>
        </p:spPr>
        <p:txBody>
          <a:bodyPr/>
          <a:lstStyle/>
          <a:p>
            <a:r>
              <a:rPr lang="en-US" dirty="0" smtClean="0"/>
              <a:t>Form I-9 Process with E-Verify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876300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All employees of E-Verify employers MUST</a:t>
            </a:r>
          </a:p>
          <a:p>
            <a:pPr marL="506413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Provide Social Security </a:t>
            </a:r>
            <a:r>
              <a:rPr lang="en-US" sz="2000" dirty="0" smtClean="0">
                <a:solidFill>
                  <a:srgbClr val="002060"/>
                </a:solidFill>
              </a:rPr>
              <a:t>number (SSN) </a:t>
            </a:r>
            <a:r>
              <a:rPr lang="en-US" sz="2000" dirty="0">
                <a:solidFill>
                  <a:srgbClr val="002060"/>
                </a:solidFill>
              </a:rPr>
              <a:t>on Form I-9 </a:t>
            </a:r>
          </a:p>
          <a:p>
            <a:pPr marL="506413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Select List B documents with </a:t>
            </a:r>
            <a:r>
              <a:rPr lang="en-US" sz="2000" dirty="0" smtClean="0">
                <a:solidFill>
                  <a:srgbClr val="002060"/>
                </a:solidFill>
              </a:rPr>
              <a:t>photo, if provided for Form I-9</a:t>
            </a:r>
          </a:p>
          <a:p>
            <a:pPr>
              <a:lnSpc>
                <a:spcPct val="150000"/>
              </a:lnSpc>
            </a:pPr>
            <a:endParaRPr lang="en-US" sz="5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5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All </a:t>
            </a:r>
            <a:r>
              <a:rPr lang="en-US" sz="2000" b="1" dirty="0">
                <a:solidFill>
                  <a:srgbClr val="002060"/>
                </a:solidFill>
              </a:rPr>
              <a:t>E-Verify employers MUST</a:t>
            </a:r>
          </a:p>
          <a:p>
            <a:pPr marL="506413" indent="-342900" fontAlgn="t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Use completed Form I-9 </a:t>
            </a:r>
          </a:p>
          <a:p>
            <a:pPr marL="506413" indent="-342900" fontAlgn="t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Create E-Verify case by 3rd business day after </a:t>
            </a:r>
            <a:r>
              <a:rPr lang="en-US" sz="2000" dirty="0" smtClean="0">
                <a:solidFill>
                  <a:srgbClr val="002060"/>
                </a:solidFill>
              </a:rPr>
              <a:t>1</a:t>
            </a:r>
            <a:r>
              <a:rPr lang="en-US" sz="2000" baseline="30000" dirty="0" smtClean="0">
                <a:solidFill>
                  <a:srgbClr val="002060"/>
                </a:solidFill>
              </a:rPr>
              <a:t>st</a:t>
            </a:r>
            <a:r>
              <a:rPr lang="en-US" sz="2000" dirty="0" smtClean="0">
                <a:solidFill>
                  <a:srgbClr val="002060"/>
                </a:solidFill>
              </a:rPr>
              <a:t> day of work </a:t>
            </a:r>
            <a:r>
              <a:rPr lang="en-US" sz="2000" dirty="0">
                <a:solidFill>
                  <a:srgbClr val="002060"/>
                </a:solidFill>
              </a:rPr>
              <a:t>for pay</a:t>
            </a:r>
          </a:p>
          <a:p>
            <a:pPr marL="506413" indent="-342900" fontAlgn="t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Enter employee e-mail address into E-Verify, if provided for Form I-9</a:t>
            </a:r>
          </a:p>
          <a:p>
            <a:pPr marL="506413" indent="-342900" fontAlgn="t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Keep copy of photo matching document, if provided</a:t>
            </a:r>
          </a:p>
          <a:p>
            <a:pPr marL="506413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Reverify </a:t>
            </a:r>
            <a:r>
              <a:rPr lang="en-US" sz="2000" dirty="0" smtClean="0">
                <a:solidFill>
                  <a:srgbClr val="002060"/>
                </a:solidFill>
              </a:rPr>
              <a:t>in Section </a:t>
            </a:r>
            <a:r>
              <a:rPr lang="en-US" sz="2000" dirty="0">
                <a:solidFill>
                  <a:srgbClr val="002060"/>
                </a:solidFill>
              </a:rPr>
              <a:t>3 of Form I-9 </a:t>
            </a:r>
            <a:r>
              <a:rPr lang="en-US" sz="2000" dirty="0" smtClean="0">
                <a:solidFill>
                  <a:srgbClr val="002060"/>
                </a:solidFill>
              </a:rPr>
              <a:t>only; do not create additional E-Verify case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7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How to Enroll</a:t>
            </a:r>
          </a:p>
        </p:txBody>
      </p:sp>
      <p:pic>
        <p:nvPicPr>
          <p:cNvPr id="7" name="Picture 2" descr="Screenshot of the E-Verify Enrollment page on public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4" y="1752600"/>
            <a:ext cx="6573045" cy="4032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Access Methods</a:t>
            </a:r>
          </a:p>
        </p:txBody>
      </p:sp>
      <p:pic>
        <p:nvPicPr>
          <p:cNvPr id="7" name="Content Placeholder 2" descr="Chart comparing four E-Verify Access Methods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863436" cy="3962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User Roles</a:t>
            </a:r>
            <a:endParaRPr lang="en-US" dirty="0"/>
          </a:p>
        </p:txBody>
      </p:sp>
      <p:graphicFrame>
        <p:nvGraphicFramePr>
          <p:cNvPr id="9" name="Table 8" descr="User Roles of Program Administrator and General Use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49389"/>
              </p:ext>
            </p:extLst>
          </p:nvPr>
        </p:nvGraphicFramePr>
        <p:xfrm>
          <a:off x="304800" y="2057400"/>
          <a:ext cx="8378371" cy="3581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956">
                <a:tc>
                  <a:txBody>
                    <a:bodyPr/>
                    <a:lstStyle/>
                    <a:p>
                      <a:pPr marL="117475" indent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Role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91" marR="24491" marT="24491" marB="24491" anchor="ctr"/>
                </a:tc>
                <a:tc>
                  <a:txBody>
                    <a:bodyPr/>
                    <a:lstStyle/>
                    <a:p>
                      <a:pPr marL="115888" indent="0" algn="l"/>
                      <a:r>
                        <a:rPr lang="en-US" sz="1800" b="1" dirty="0" smtClean="0"/>
                        <a:t>Permissions</a:t>
                      </a:r>
                      <a:endParaRPr lang="en-US" sz="1800" b="1" dirty="0"/>
                    </a:p>
                  </a:txBody>
                  <a:tcPr marL="24491" marR="24491" marT="24491" marB="244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9644">
                <a:tc>
                  <a:txBody>
                    <a:bodyPr/>
                    <a:lstStyle/>
                    <a:p>
                      <a:pPr marL="117475" indent="0" algn="l"/>
                      <a:r>
                        <a:rPr lang="en-US" sz="2000" b="1" dirty="0" smtClean="0"/>
                        <a:t>Program Administrator </a:t>
                      </a:r>
                      <a:r>
                        <a:rPr lang="en-US" sz="2000" dirty="0" smtClean="0"/>
                        <a:t>(at least one required)</a:t>
                      </a:r>
                      <a:endParaRPr lang="en-US" sz="2000" dirty="0"/>
                    </a:p>
                  </a:txBody>
                  <a:tcPr marL="24491" marR="24491" marT="24491" marB="24491" anchor="ctr"/>
                </a:tc>
                <a:tc>
                  <a:txBody>
                    <a:bodyPr/>
                    <a:lstStyle/>
                    <a:p>
                      <a:pPr marL="115888" indent="0" algn="l" defTabSz="914400" rtl="0" eaLnBrk="1" latinLnBrk="0" hangingPunct="1"/>
                      <a:r>
                        <a:rPr lang="en-US" sz="2000" dirty="0" smtClean="0"/>
                        <a:t>The program administrator is responsible for following all E-Verify program rules and staying informed of changes to E-Verify policies and procedures.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91" marR="24491" marT="24491" marB="244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117475" indent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User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91" marR="24491" marT="24491" marB="24491" anchor="ctr"/>
                </a:tc>
                <a:tc>
                  <a:txBody>
                    <a:bodyPr/>
                    <a:lstStyle/>
                    <a:p>
                      <a:pPr marL="115888" indent="0" algn="l" defTabSz="914400" rtl="0" eaLnBrk="1" latinLnBrk="0" hangingPunct="1"/>
                      <a:r>
                        <a:rPr lang="en-US" sz="2000" dirty="0" smtClean="0"/>
                        <a:t>Employers can have as many or no general users as they desire. The general user is responsible for following all E-Verify program rules and staying informed of changes to E-Verify policies and procedures.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91" marR="24491" marT="24491" marB="244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244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Employers </a:t>
            </a:r>
            <a:r>
              <a:rPr lang="en-US" b="1" dirty="0" smtClean="0">
                <a:solidFill>
                  <a:srgbClr val="002060"/>
                </a:solidFill>
              </a:rPr>
              <a:t>Must</a:t>
            </a:r>
            <a:endParaRPr lang="en-US" b="1" dirty="0">
              <a:solidFill>
                <a:srgbClr val="002060"/>
              </a:solidFill>
            </a:endParaRPr>
          </a:p>
          <a:p>
            <a:pPr marL="347663" lvl="0" indent="-347663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Display E-Verify participation poster</a:t>
            </a:r>
          </a:p>
          <a:p>
            <a:pPr marL="347663" lvl="0" indent="-347663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Display You Have Rights posters</a:t>
            </a:r>
          </a:p>
          <a:p>
            <a:pPr marL="347663" lvl="0" indent="-347663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2060"/>
                </a:solidFill>
              </a:rPr>
              <a:t> Contact Immigrant and Employee Rights (IER) with questions regarding discrimination: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1-800-255-8155 (TDD: 1-800-362-2735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05" y="13855"/>
            <a:ext cx="8229600" cy="1143000"/>
          </a:xfrm>
        </p:spPr>
        <p:txBody>
          <a:bodyPr/>
          <a:lstStyle/>
          <a:p>
            <a:r>
              <a:rPr lang="en-US" dirty="0" smtClean="0"/>
              <a:t>Display Posters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E-Verify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Sample pictures of the E-Verify participation poster and the Immigrant and Employee Rights Section, Right to Work poster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8533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9317E4B8D54C9F2196C84FACFDEC" ma:contentTypeVersion="1" ma:contentTypeDescription="Create a new document." ma:contentTypeScope="" ma:versionID="3803a70176a90e1849b1bd18635f3f4b">
  <xsd:schema xmlns:xsd="http://www.w3.org/2001/XMLSchema" xmlns:xs="http://www.w3.org/2001/XMLSchema" xmlns:p="http://schemas.microsoft.com/office/2006/metadata/properties" xmlns:ns2="517cebd4-22d8-451e-8e5c-ae1aecd5b0c1" targetNamespace="http://schemas.microsoft.com/office/2006/metadata/properties" ma:root="true" ma:fieldsID="2429dbee50addda40d4bb1684e740883" ns2:_="">
    <xsd:import namespace="517cebd4-22d8-451e-8e5c-ae1aecd5b0c1"/>
    <xsd:element name="properties">
      <xsd:complexType>
        <xsd:sequence>
          <xsd:element name="documentManagement">
            <xsd:complexType>
              <xsd:all>
                <xsd:element ref="ns2:ECN_x0020_Archiv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cebd4-22d8-451e-8e5c-ae1aecd5b0c1" elementFormDefault="qualified">
    <xsd:import namespace="http://schemas.microsoft.com/office/2006/documentManagement/types"/>
    <xsd:import namespace="http://schemas.microsoft.com/office/infopath/2007/PartnerControls"/>
    <xsd:element name="ECN_x0020_Archive" ma:index="8" nillable="true" ma:displayName="ECN Archive" ma:default="ESD" ma:format="Dropdown" ma:internalName="ECN_x0020_Archive">
      <xsd:simpleType>
        <xsd:restriction base="dms:Choice">
          <xsd:enumeration value="ESD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N_x0020_Archive xmlns="517cebd4-22d8-451e-8e5c-ae1aecd5b0c1">ESD</ECN_x0020_Archive>
    <_dlc_DocId xmlns="517cebd4-22d8-451e-8e5c-ae1aecd5b0c1">DYPJ7ZT4QYN2-3308-41</_dlc_DocId>
    <_dlc_DocIdUrl xmlns="517cebd4-22d8-451e-8e5c-ae1aecd5b0c1">
      <Url>https://ecn.uscis.dhs.gov/team/esd/Division/VER/OPS/Outreach/_layouts/DocIdRedir.aspx?ID=DYPJ7ZT4QYN2-3308-41</Url>
      <Description>DYPJ7ZT4QYN2-3308-41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75B5D3-7EB9-45C4-80D7-0AC78C933A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D6ACE-3256-411E-9B8B-156A60C70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cebd4-22d8-451e-8e5c-ae1aecd5b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7BE7CD-9721-4549-BE37-B4A6FC6CC29D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517cebd4-22d8-451e-8e5c-ae1aecd5b0c1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539A3268-D728-4FFD-B2B3-FE519B87676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14110</TotalTime>
  <Words>519</Words>
  <Application>Microsoft Office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E-Verify Overview Webinar</vt:lpstr>
      <vt:lpstr>Disclaimer</vt:lpstr>
      <vt:lpstr>What is E-Verify?</vt:lpstr>
      <vt:lpstr>State E-Verify Requirements</vt:lpstr>
      <vt:lpstr>Form I-9 Process with E-Verify </vt:lpstr>
      <vt:lpstr>How to Enroll</vt:lpstr>
      <vt:lpstr>Access Methods</vt:lpstr>
      <vt:lpstr>User Roles</vt:lpstr>
      <vt:lpstr>Display Posters</vt:lpstr>
      <vt:lpstr>Form I-9 &amp; E-Verify Work Together</vt:lpstr>
      <vt:lpstr>E-Verify Case Processing  Biographic</vt:lpstr>
      <vt:lpstr>E-Verify Case Processing  E-mail Address</vt:lpstr>
      <vt:lpstr>E-Verify Case Processing  Attestation and Documents</vt:lpstr>
      <vt:lpstr> Photo Match </vt:lpstr>
      <vt:lpstr>What is myE-Verify?</vt:lpstr>
    </vt:vector>
  </TitlesOfParts>
  <Company>United States Citizenship and Immigration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E-Verify Overview</dc:title>
  <dc:subject>E-Verify Presentations</dc:subject>
  <dc:creator>E-Verify;U.S. Citizenship and Immigration (USCIS;U.S. Dept. of Homeland Security</dc:creator>
  <cp:keywords>E-Verify</cp:keywords>
  <cp:lastModifiedBy>Brian Ard</cp:lastModifiedBy>
  <cp:revision>340</cp:revision>
  <dcterms:created xsi:type="dcterms:W3CDTF">2017-10-31T14:09:07Z</dcterms:created>
  <dcterms:modified xsi:type="dcterms:W3CDTF">2019-06-26T12:04:59Z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0x01010064239317E4B8D54C9F2196C84FACFDEC</vt:lpwstr>
  </property>
  <property fmtid="{D5CDD505-2E9C-101B-9397-08002B2CF9AE}" pid="3" name="_dlc_DocIdItemGuid">
    <vt:lpwstr>e3558bc6-8244-416d-9281-31c3b48de08a</vt:lpwstr>
  </property>
</Properties>
</file>