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slideUpdateInfo/slideUpdateInfo1.xml" ContentType="application/vnd.openxmlformats-officedocument.presentationml.slideUpdateInfo+xml"/>
  <Override PartName="/ppt/notesSlides/notesSlide2.xml" ContentType="application/vnd.openxmlformats-officedocument.presentationml.notesSlide+xml"/>
  <Override PartName="/ppt/slideUpdateInfo/slideUpdateInfo2.xml" ContentType="application/vnd.openxmlformats-officedocument.presentationml.slideUpdateInfo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UpdateInfo/slideUpdateInfo3.xml" ContentType="application/vnd.openxmlformats-officedocument.presentationml.slideUpdateInfo+xml"/>
  <Override PartName="/ppt/notesSlides/notesSlide5.xml" ContentType="application/vnd.openxmlformats-officedocument.presentationml.notesSlide+xml"/>
  <Override PartName="/ppt/slideUpdateInfo/slideUpdateInfo4.xml" ContentType="application/vnd.openxmlformats-officedocument.presentationml.slideUpdateInfo+xml"/>
  <Override PartName="/ppt/notesSlides/notesSlide6.xml" ContentType="application/vnd.openxmlformats-officedocument.presentationml.notesSlide+xml"/>
  <Override PartName="/ppt/slideUpdateInfo/slideUpdateInfo5.xml" ContentType="application/vnd.openxmlformats-officedocument.presentationml.slideUpdateInfo+xml"/>
  <Override PartName="/ppt/notesSlides/notesSlide7.xml" ContentType="application/vnd.openxmlformats-officedocument.presentationml.notesSlide+xml"/>
  <Override PartName="/ppt/slideUpdateInfo/slideUpdateInfo6.xml" ContentType="application/vnd.openxmlformats-officedocument.presentationml.slideUpdateInfo+xml"/>
  <Override PartName="/ppt/notesSlides/notesSlide8.xml" ContentType="application/vnd.openxmlformats-officedocument.presentationml.notesSlide+xml"/>
  <Override PartName="/ppt/slideUpdateInfo/slideUpdateInfo7.xml" ContentType="application/vnd.openxmlformats-officedocument.presentationml.slideUpdateInfo+xml"/>
  <Override PartName="/ppt/notesSlides/notesSlide9.xml" ContentType="application/vnd.openxmlformats-officedocument.presentationml.notesSlide+xml"/>
  <Override PartName="/ppt/slideUpdateInfo/slideUpdateInfo8.xml" ContentType="application/vnd.openxmlformats-officedocument.presentationml.slideUpdateInfo+xml"/>
  <Override PartName="/ppt/notesSlides/notesSlide10.xml" ContentType="application/vnd.openxmlformats-officedocument.presentationml.notesSlide+xml"/>
  <Override PartName="/ppt/slideUpdateInfo/slideUpdateInfo9.xml" ContentType="application/vnd.openxmlformats-officedocument.presentationml.slideUpdateInfo+xml"/>
  <Override PartName="/ppt/notesSlides/notesSlide11.xml" ContentType="application/vnd.openxmlformats-officedocument.presentationml.notesSlide+xml"/>
  <Override PartName="/ppt/slideUpdateInfo/slideUpdateInfo10.xml" ContentType="application/vnd.openxmlformats-officedocument.presentationml.slideUpdateInfo+xml"/>
  <Override PartName="/ppt/notesSlides/notesSlide12.xml" ContentType="application/vnd.openxmlformats-officedocument.presentationml.notesSlide+xml"/>
  <Override PartName="/ppt/slideUpdateInfo/slideUpdateInfo11.xml" ContentType="application/vnd.openxmlformats-officedocument.presentationml.slideUpdateInfo+xml"/>
  <Override PartName="/ppt/notesSlides/notesSlide13.xml" ContentType="application/vnd.openxmlformats-officedocument.presentationml.notesSlide+xml"/>
  <Override PartName="/ppt/slideUpdateInfo/slideUpdateInfo12.xml" ContentType="application/vnd.openxmlformats-officedocument.presentationml.slideUpdateInfo+xml"/>
  <Override PartName="/ppt/notesSlides/notesSlide14.xml" ContentType="application/vnd.openxmlformats-officedocument.presentationml.notesSlide+xml"/>
  <Override PartName="/ppt/slideUpdateInfo/slideUpdateInfo13.xml" ContentType="application/vnd.openxmlformats-officedocument.presentationml.slideUpdateInfo+xml"/>
  <Override PartName="/ppt/slideUpdateInfo/slideUpdateInfo14.xml" ContentType="application/vnd.openxmlformats-officedocument.presentationml.slideUpdateInfo+xml"/>
  <Override PartName="/ppt/notesSlides/notesSlide15.xml" ContentType="application/vnd.openxmlformats-officedocument.presentationml.notesSlide+xml"/>
  <Override PartName="/ppt/slideUpdateInfo/slideUpdateInfo15.xml" ContentType="application/vnd.openxmlformats-officedocument.presentationml.slideUpdateInfo+xml"/>
  <Override PartName="/ppt/notesSlides/notesSlide16.xml" ContentType="application/vnd.openxmlformats-officedocument.presentationml.notesSlide+xml"/>
  <Override PartName="/ppt/slideUpdateInfo/slideUpdateInfo16.xml" ContentType="application/vnd.openxmlformats-officedocument.presentationml.slideUpdateInfo+xml"/>
  <Override PartName="/ppt/notesSlides/notesSlide17.xml" ContentType="application/vnd.openxmlformats-officedocument.presentationml.notesSlide+xml"/>
  <Override PartName="/ppt/slideUpdateInfo/slideUpdateInfo17.xml" ContentType="application/vnd.openxmlformats-officedocument.presentationml.slideUpdate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66" r:id="rId6"/>
  </p:sldMasterIdLst>
  <p:notesMasterIdLst>
    <p:notesMasterId r:id="rId26"/>
  </p:notesMasterIdLst>
  <p:sldIdLst>
    <p:sldId id="442" r:id="rId7"/>
    <p:sldId id="444" r:id="rId8"/>
    <p:sldId id="455" r:id="rId9"/>
    <p:sldId id="433" r:id="rId10"/>
    <p:sldId id="429" r:id="rId11"/>
    <p:sldId id="434" r:id="rId12"/>
    <p:sldId id="435" r:id="rId13"/>
    <p:sldId id="439" r:id="rId14"/>
    <p:sldId id="447" r:id="rId15"/>
    <p:sldId id="349" r:id="rId16"/>
    <p:sldId id="355" r:id="rId17"/>
    <p:sldId id="431" r:id="rId18"/>
    <p:sldId id="456" r:id="rId19"/>
    <p:sldId id="364" r:id="rId20"/>
    <p:sldId id="373" r:id="rId21"/>
    <p:sldId id="391" r:id="rId22"/>
    <p:sldId id="428" r:id="rId23"/>
    <p:sldId id="409" r:id="rId24"/>
    <p:sldId id="41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FB03019-0D1C-430D-95EA-93AB4D5D19C2}">
          <p14:sldIdLst>
            <p14:sldId id="442"/>
            <p14:sldId id="444"/>
            <p14:sldId id="455"/>
            <p14:sldId id="433"/>
            <p14:sldId id="429"/>
            <p14:sldId id="434"/>
            <p14:sldId id="435"/>
            <p14:sldId id="439"/>
            <p14:sldId id="447"/>
            <p14:sldId id="349"/>
            <p14:sldId id="355"/>
            <p14:sldId id="431"/>
            <p14:sldId id="456"/>
            <p14:sldId id="364"/>
            <p14:sldId id="373"/>
            <p14:sldId id="391"/>
            <p14:sldId id="428"/>
            <p14:sldId id="409"/>
            <p14:sldId id="412"/>
          </p14:sldIdLst>
        </p14:section>
        <p14:section name="Untitled Section" id="{087A4A03-1C4A-4F18-A509-341CB3FF960C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1" autoAdjust="0"/>
    <p:restoredTop sz="82714" autoAdjust="0"/>
  </p:normalViewPr>
  <p:slideViewPr>
    <p:cSldViewPr>
      <p:cViewPr>
        <p:scale>
          <a:sx n="82" d="100"/>
          <a:sy n="82" d="100"/>
        </p:scale>
        <p:origin x="-135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4E10A-921C-4C6B-87B8-34D312BBC281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6AA3C-BD8F-478C-84E3-3BD00E2DD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66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March 2014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The Employment Eligibility Verification (EEV) Program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0098D-644D-44FA-96B2-7747BBEA450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64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F21C6-7CEC-4CDB-B461-014128345FB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82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41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02723" indent="-270277" defTabSz="914441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081112" indent="-216223" defTabSz="914441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513556" indent="-216223" defTabSz="914441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1946001" indent="-216223" defTabSz="914441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378445" indent="-216223" algn="ctr" defTabSz="91444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810890" indent="-216223" algn="ctr" defTabSz="91444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243334" indent="-216223" algn="ctr" defTabSz="91444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675779" indent="-216223" algn="ctr" defTabSz="91444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FC13B9-F6FF-48D1-A304-291CD1FAF029}" type="slidenum">
              <a:rPr lang="en-US" i="0" smtClean="0">
                <a:solidFill>
                  <a:prstClr val="black"/>
                </a:solidFill>
              </a:rPr>
              <a:pPr eaLnBrk="1" hangingPunct="1"/>
              <a:t>11</a:t>
            </a:fld>
            <a:endParaRPr lang="en-US" i="0" dirty="0" smtClean="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F21C6-7CEC-4CDB-B461-014128345FB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28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F21C6-7CEC-4CDB-B461-014128345FB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19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F21C6-7CEC-4CDB-B461-014128345FB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88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F21C6-7CEC-4CDB-B461-014128345FB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92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6E2CF1E-ACA5-44A2-8E1A-1AA14A8F6FA7}" type="datetime4">
              <a:rPr lang="en-US" smtClean="0">
                <a:solidFill>
                  <a:prstClr val="black"/>
                </a:solidFill>
              </a:rPr>
              <a:pPr>
                <a:defRPr/>
              </a:pPr>
              <a:t>June 26,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B92026-481E-437A-A943-2C8EBF925B1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55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1E388A6-B988-47D4-98B4-859CFF21D40E}" type="datetime4">
              <a:rPr lang="en-US" smtClean="0">
                <a:solidFill>
                  <a:prstClr val="black"/>
                </a:solidFill>
              </a:rPr>
              <a:pPr>
                <a:defRPr/>
              </a:pPr>
              <a:t>June 26, 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The Employment Eligibility Verification (EEV) Program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0098D-644D-44FA-96B2-7747BBEA450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November 2013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07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F21C6-7CEC-4CDB-B461-014128345FB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14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F21C6-7CEC-4CDB-B461-014128345FB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F21C6-7CEC-4CDB-B461-014128345FB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98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F21C6-7CEC-4CDB-B461-014128345FB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02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F21C6-7CEC-4CDB-B461-014128345FB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72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F21C6-7CEC-4CDB-B461-014128345FB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30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41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02723" indent="-270277" defTabSz="914441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081112" indent="-216223" defTabSz="914441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513556" indent="-216223" defTabSz="914441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1946001" indent="-216223" defTabSz="914441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378445" indent="-216223" algn="ctr" defTabSz="91444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810890" indent="-216223" algn="ctr" defTabSz="91444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243334" indent="-216223" algn="ctr" defTabSz="91444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675779" indent="-216223" algn="ctr" defTabSz="91444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A4A588-0DD0-4F0D-A79B-CE7B468CBBCD}" type="slidenum">
              <a:rPr lang="en-US" i="0" smtClean="0">
                <a:solidFill>
                  <a:prstClr val="black"/>
                </a:solidFill>
              </a:rPr>
              <a:pPr eaLnBrk="1" hangingPunct="1"/>
              <a:t>9</a:t>
            </a:fld>
            <a:endParaRPr lang="en-US" i="0" dirty="0" smtClean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510" y="1532492"/>
            <a:ext cx="7542213" cy="7137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510" y="2355574"/>
            <a:ext cx="7542213" cy="37967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676E6-4307-432F-A6FF-18D85D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5E85C-8385-4A42-A8AF-024DEE1F5367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79525" y="6411913"/>
            <a:ext cx="45704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dirty="0" smtClean="0"/>
            </a:lvl1pPr>
          </a:lstStyle>
          <a:p>
            <a:r>
              <a:rPr lang="en-US" smtClean="0"/>
              <a:t>Form I-9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72719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510" y="1532492"/>
            <a:ext cx="7542213" cy="7137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510" y="2355574"/>
            <a:ext cx="3617977" cy="37967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52122" y="2368828"/>
            <a:ext cx="3876261" cy="37967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676E6-4307-432F-A6FF-18D85D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F7352-83C9-4513-8439-2B90A16A4416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79525" y="6411913"/>
            <a:ext cx="45704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="0" smtClean="0">
                <a:solidFill>
                  <a:srgbClr val="060000"/>
                </a:solidFill>
              </a:defRPr>
            </a:lvl1pPr>
          </a:lstStyle>
          <a:p>
            <a:r>
              <a:rPr lang="en-US" smtClean="0"/>
              <a:t>Form I-9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89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U.S. Department of Homeland Security; U.S. Citizenship and Immigration Servic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-Verify ®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871538"/>
            <a:ext cx="2767013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534"/>
            <a:ext cx="7772400" cy="1470025"/>
          </a:xfrm>
        </p:spPr>
        <p:txBody>
          <a:bodyPr/>
          <a:lstStyle>
            <a:lvl1pPr algn="ctr">
              <a:defRPr sz="4800">
                <a:solidFill>
                  <a:srgbClr val="F3AB2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430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3AB27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44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" y="-156028"/>
            <a:ext cx="9144001" cy="1444752"/>
            <a:chOff x="-1" y="1233714"/>
            <a:chExt cx="9144001" cy="175622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" t="53903" r="1722" b="14274"/>
            <a:stretch/>
          </p:blipFill>
          <p:spPr bwMode="auto">
            <a:xfrm>
              <a:off x="0" y="1233714"/>
              <a:ext cx="9144000" cy="1756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1" t="31547" r="33939" b="53749"/>
            <a:stretch/>
          </p:blipFill>
          <p:spPr bwMode="auto">
            <a:xfrm>
              <a:off x="-1" y="1475482"/>
              <a:ext cx="4914901" cy="81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381000" y="1371600"/>
            <a:ext cx="8229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>
            <a:lvl1pPr algn="l">
              <a:defRPr lang="en-US" sz="3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400800"/>
            <a:ext cx="1524000" cy="371475"/>
          </a:xfrm>
          <a:prstGeom prst="rect">
            <a:avLst/>
          </a:prstGeom>
        </p:spPr>
      </p:pic>
      <p:sp>
        <p:nvSpPr>
          <p:cNvPr id="26" name="Date Placeholder 25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/>
          <a:p>
            <a:fld id="{C48F8A09-477C-40A8-8BBD-A97CF7A9825A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Form I-9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F0B7ACB-2A77-4B78-81AC-5918C03FCD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15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" y="-156028"/>
            <a:ext cx="9144001" cy="1444752"/>
            <a:chOff x="-1" y="1233714"/>
            <a:chExt cx="9144001" cy="175622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" t="53903" r="1722" b="14274"/>
            <a:stretch/>
          </p:blipFill>
          <p:spPr bwMode="auto">
            <a:xfrm>
              <a:off x="0" y="1233714"/>
              <a:ext cx="9144000" cy="1756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1" t="31547" r="33939" b="53749"/>
            <a:stretch/>
          </p:blipFill>
          <p:spPr bwMode="auto">
            <a:xfrm>
              <a:off x="-1" y="1475482"/>
              <a:ext cx="4914901" cy="81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>
            <a:lvl1pPr algn="l">
              <a:defRPr lang="en-US" sz="3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400800"/>
            <a:ext cx="1524000" cy="371475"/>
          </a:xfrm>
          <a:prstGeom prst="rect">
            <a:avLst/>
          </a:prstGeom>
        </p:spPr>
      </p:pic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/>
          <a:p>
            <a:fld id="{7BEA4BB8-4F27-4D89-AE37-7D45EED2C889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 I-9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7ACB-2A77-4B78-81AC-5918C03FCD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4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79525" y="6411913"/>
            <a:ext cx="45704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="0" smtClean="0">
                <a:solidFill>
                  <a:srgbClr val="06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Form I-9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671638"/>
            <a:ext cx="75422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593138" y="6411913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000" b="0" smtClean="0">
                <a:solidFill>
                  <a:srgbClr val="060000"/>
                </a:solidFill>
              </a:defRPr>
            </a:lvl1pPr>
          </a:lstStyle>
          <a:p>
            <a:pPr>
              <a:defRPr/>
            </a:pPr>
            <a:fld id="{B8BFEBDD-A358-4533-BD45-7F48A9DD90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2700338"/>
            <a:ext cx="7542212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283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4825" y="6411913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="0" smtClean="0">
                <a:solidFill>
                  <a:srgbClr val="060000"/>
                </a:solidFill>
              </a:defRPr>
            </a:lvl1pPr>
          </a:lstStyle>
          <a:p>
            <a:pPr>
              <a:defRPr/>
            </a:pPr>
            <a:fld id="{8DCB6C25-2F91-4116-92B2-7CCB5B953866}" type="datetime1">
              <a:rPr lang="en-US" smtClean="0"/>
              <a:t>6/26/2019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39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8" r:id="rId5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29486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29486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29486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29486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29486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63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63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63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63"/>
          </a:solidFill>
          <a:latin typeface="Arial" charset="0"/>
        </a:defRPr>
      </a:lvl9pPr>
    </p:titleStyle>
    <p:bodyStyle>
      <a:lvl1pPr marL="233363" indent="-233363" algn="l" rtl="0" eaLnBrk="1" fontAlgn="base" hangingPunct="1">
        <a:spcBef>
          <a:spcPct val="60000"/>
        </a:spcBef>
        <a:spcAft>
          <a:spcPct val="0"/>
        </a:spcAft>
        <a:buClr>
          <a:srgbClr val="29486D"/>
        </a:buClr>
        <a:buFont typeface="Wingdings" pitchFamily="2" charset="2"/>
        <a:buChar char="§"/>
        <a:defRPr sz="2200">
          <a:solidFill>
            <a:srgbClr val="060000"/>
          </a:solidFill>
          <a:latin typeface="+mn-lt"/>
          <a:ea typeface="+mn-ea"/>
          <a:cs typeface="+mn-cs"/>
        </a:defRPr>
      </a:lvl1pPr>
      <a:lvl2pPr marL="571500" indent="-223838" algn="l" rtl="0" eaLnBrk="1" fontAlgn="base" hangingPunct="1">
        <a:spcBef>
          <a:spcPct val="30000"/>
        </a:spcBef>
        <a:spcAft>
          <a:spcPct val="0"/>
        </a:spcAft>
        <a:buClr>
          <a:srgbClr val="A50021"/>
        </a:buClr>
        <a:buFont typeface="Wingdings" pitchFamily="2" charset="2"/>
        <a:buChar char="§"/>
        <a:defRPr>
          <a:solidFill>
            <a:srgbClr val="060000"/>
          </a:solidFill>
          <a:latin typeface="+mn-lt"/>
        </a:defRPr>
      </a:lvl2pPr>
      <a:lvl3pPr marL="908050" indent="-222250" algn="l" rtl="0" eaLnBrk="1" fontAlgn="base" hangingPunct="1">
        <a:spcBef>
          <a:spcPct val="30000"/>
        </a:spcBef>
        <a:spcAft>
          <a:spcPct val="0"/>
        </a:spcAft>
        <a:buClr>
          <a:srgbClr val="29486D"/>
        </a:buClr>
        <a:buFont typeface="Wingdings" pitchFamily="2" charset="2"/>
        <a:buChar char="§"/>
        <a:defRPr sz="1600">
          <a:solidFill>
            <a:srgbClr val="060000"/>
          </a:solidFill>
          <a:latin typeface="+mn-lt"/>
        </a:defRPr>
      </a:lvl3pPr>
      <a:lvl4pPr marL="1254125" indent="-231775" algn="l" rtl="0" eaLnBrk="1" fontAlgn="base" hangingPunct="1">
        <a:spcBef>
          <a:spcPct val="30000"/>
        </a:spcBef>
        <a:spcAft>
          <a:spcPct val="0"/>
        </a:spcAft>
        <a:buClr>
          <a:srgbClr val="A50021"/>
        </a:buClr>
        <a:buFont typeface="Wingdings" pitchFamily="2" charset="2"/>
        <a:buChar char="§"/>
        <a:defRPr sz="1400">
          <a:solidFill>
            <a:srgbClr val="060000"/>
          </a:solidFill>
          <a:latin typeface="+mn-lt"/>
        </a:defRPr>
      </a:lvl4pPr>
      <a:lvl5pPr marL="1590675" indent="-222250" algn="l" rtl="0" eaLnBrk="1" fontAlgn="base" hangingPunct="1">
        <a:spcBef>
          <a:spcPct val="30000"/>
        </a:spcBef>
        <a:spcAft>
          <a:spcPct val="0"/>
        </a:spcAft>
        <a:buClr>
          <a:srgbClr val="29486D"/>
        </a:buClr>
        <a:buFont typeface="Wingdings" pitchFamily="2" charset="2"/>
        <a:buChar char="§"/>
        <a:defRPr sz="1200">
          <a:solidFill>
            <a:srgbClr val="060000"/>
          </a:solidFill>
          <a:latin typeface="+mn-lt"/>
        </a:defRPr>
      </a:lvl5pPr>
      <a:lvl6pPr marL="2047875" indent="-22225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505075" indent="-22225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962275" indent="-22225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419475" indent="-22225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79525" y="6411913"/>
            <a:ext cx="45704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="0" smtClean="0">
                <a:solidFill>
                  <a:srgbClr val="06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Form I-9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671638"/>
            <a:ext cx="75422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593138" y="6411913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000" b="0" smtClean="0">
                <a:solidFill>
                  <a:srgbClr val="060000"/>
                </a:solidFill>
              </a:defRPr>
            </a:lvl1pPr>
          </a:lstStyle>
          <a:p>
            <a:pPr>
              <a:defRPr/>
            </a:pPr>
            <a:fld id="{B8BFEBDD-A358-4533-BD45-7F48A9DD90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2700338"/>
            <a:ext cx="7542212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283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4825" y="6411913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="0" smtClean="0">
                <a:solidFill>
                  <a:srgbClr val="060000"/>
                </a:solidFill>
              </a:defRPr>
            </a:lvl1pPr>
          </a:lstStyle>
          <a:p>
            <a:pPr>
              <a:defRPr/>
            </a:pPr>
            <a:fld id="{B194328B-7911-44A7-8744-0F0F51158CDC}" type="datetime1">
              <a:rPr lang="en-US" smtClean="0"/>
              <a:t>6/26/2019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43720"/>
      </p:ext>
    </p:extLst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29486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29486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29486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29486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29486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63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63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63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63"/>
          </a:solidFill>
          <a:latin typeface="Arial" charset="0"/>
        </a:defRPr>
      </a:lvl9pPr>
    </p:titleStyle>
    <p:bodyStyle>
      <a:lvl1pPr marL="233363" indent="-233363" algn="l" rtl="0" eaLnBrk="1" fontAlgn="base" hangingPunct="1">
        <a:spcBef>
          <a:spcPct val="60000"/>
        </a:spcBef>
        <a:spcAft>
          <a:spcPct val="0"/>
        </a:spcAft>
        <a:buClr>
          <a:srgbClr val="29486D"/>
        </a:buClr>
        <a:buFont typeface="Wingdings" pitchFamily="2" charset="2"/>
        <a:buChar char="§"/>
        <a:defRPr sz="2200">
          <a:solidFill>
            <a:srgbClr val="060000"/>
          </a:solidFill>
          <a:latin typeface="+mn-lt"/>
          <a:ea typeface="+mn-ea"/>
          <a:cs typeface="+mn-cs"/>
        </a:defRPr>
      </a:lvl1pPr>
      <a:lvl2pPr marL="571500" indent="-223838" algn="l" rtl="0" eaLnBrk="1" fontAlgn="base" hangingPunct="1">
        <a:spcBef>
          <a:spcPct val="30000"/>
        </a:spcBef>
        <a:spcAft>
          <a:spcPct val="0"/>
        </a:spcAft>
        <a:buClr>
          <a:srgbClr val="A50021"/>
        </a:buClr>
        <a:buFont typeface="Wingdings" pitchFamily="2" charset="2"/>
        <a:buChar char="§"/>
        <a:defRPr>
          <a:solidFill>
            <a:srgbClr val="060000"/>
          </a:solidFill>
          <a:latin typeface="+mn-lt"/>
        </a:defRPr>
      </a:lvl2pPr>
      <a:lvl3pPr marL="908050" indent="-222250" algn="l" rtl="0" eaLnBrk="1" fontAlgn="base" hangingPunct="1">
        <a:spcBef>
          <a:spcPct val="30000"/>
        </a:spcBef>
        <a:spcAft>
          <a:spcPct val="0"/>
        </a:spcAft>
        <a:buClr>
          <a:srgbClr val="29486D"/>
        </a:buClr>
        <a:buFont typeface="Wingdings" pitchFamily="2" charset="2"/>
        <a:buChar char="§"/>
        <a:defRPr sz="1600">
          <a:solidFill>
            <a:srgbClr val="060000"/>
          </a:solidFill>
          <a:latin typeface="+mn-lt"/>
        </a:defRPr>
      </a:lvl3pPr>
      <a:lvl4pPr marL="1254125" indent="-231775" algn="l" rtl="0" eaLnBrk="1" fontAlgn="base" hangingPunct="1">
        <a:spcBef>
          <a:spcPct val="30000"/>
        </a:spcBef>
        <a:spcAft>
          <a:spcPct val="0"/>
        </a:spcAft>
        <a:buClr>
          <a:srgbClr val="A50021"/>
        </a:buClr>
        <a:buFont typeface="Wingdings" pitchFamily="2" charset="2"/>
        <a:buChar char="§"/>
        <a:defRPr sz="1400">
          <a:solidFill>
            <a:srgbClr val="060000"/>
          </a:solidFill>
          <a:latin typeface="+mn-lt"/>
        </a:defRPr>
      </a:lvl4pPr>
      <a:lvl5pPr marL="1590675" indent="-222250" algn="l" rtl="0" eaLnBrk="1" fontAlgn="base" hangingPunct="1">
        <a:spcBef>
          <a:spcPct val="30000"/>
        </a:spcBef>
        <a:spcAft>
          <a:spcPct val="0"/>
        </a:spcAft>
        <a:buClr>
          <a:srgbClr val="29486D"/>
        </a:buClr>
        <a:buFont typeface="Wingdings" pitchFamily="2" charset="2"/>
        <a:buChar char="§"/>
        <a:defRPr sz="1200">
          <a:solidFill>
            <a:srgbClr val="060000"/>
          </a:solidFill>
          <a:latin typeface="+mn-lt"/>
        </a:defRPr>
      </a:lvl5pPr>
      <a:lvl6pPr marL="2047875" indent="-22225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505075" indent="-22225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962275" indent="-22225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419475" indent="-22225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UpdateInfo/_rels/slideUpdateInfo1.xml.rels><?xml version="1.0" encoding="UTF-8" standalone="yes"?>
<Relationships xmlns="http://schemas.openxmlformats.org/package/2006/relationships"><Relationship Id="rId1" Type="http://schemas.openxmlformats.org/officeDocument/2006/relationships/slideUpdateUrl" Target="http://ecn.uscis.dhs.gov/team/esd/Division/VER/OPS/Outreach/Outreach%20Slide%20Library" TargetMode="External"/></Relationships>
</file>

<file path=ppt/slideUpdateInfo/_rels/slideUpdateInfo10.xml.rels><?xml version="1.0" encoding="UTF-8" standalone="yes"?>
<Relationships xmlns="http://schemas.openxmlformats.org/package/2006/relationships"><Relationship Id="rId1" Type="http://schemas.openxmlformats.org/officeDocument/2006/relationships/slideUpdateUrl" Target="http://ecn.uscis.dhs.gov/team/esd/Division/VER/OPS/Outreach/Outreach%20Slide%20Library" TargetMode="External"/></Relationships>
</file>

<file path=ppt/slideUpdateInfo/_rels/slideUpdateInfo11.xml.rels><?xml version="1.0" encoding="UTF-8" standalone="yes"?>
<Relationships xmlns="http://schemas.openxmlformats.org/package/2006/relationships"><Relationship Id="rId1" Type="http://schemas.openxmlformats.org/officeDocument/2006/relationships/slideUpdateUrl" Target="http://ecn.uscis.dhs.gov/team/esd/Division/VER/OPS/Outreach/Outreach%20Slide%20Library" TargetMode="External"/></Relationships>
</file>

<file path=ppt/slideUpdateInfo/_rels/slideUpdateInfo12.xml.rels><?xml version="1.0" encoding="UTF-8" standalone="yes"?>
<Relationships xmlns="http://schemas.openxmlformats.org/package/2006/relationships"><Relationship Id="rId1" Type="http://schemas.openxmlformats.org/officeDocument/2006/relationships/slideUpdateUrl" Target="http://ecn.uscis.dhs.gov/team/esd/Division/VER/OPS/Outreach/Outreach%20Slide%20Library" TargetMode="External"/></Relationships>
</file>

<file path=ppt/slideUpdateInfo/_rels/slideUpdateInfo13.xml.rels><?xml version="1.0" encoding="UTF-8" standalone="yes"?>
<Relationships xmlns="http://schemas.openxmlformats.org/package/2006/relationships"><Relationship Id="rId1" Type="http://schemas.openxmlformats.org/officeDocument/2006/relationships/slideUpdateUrl" Target="http://ecn.uscis.dhs.gov/team/esd/Division/VER/OPS/Outreach/Outreach%20Slide%20Library" TargetMode="External"/></Relationships>
</file>

<file path=ppt/slideUpdateInfo/_rels/slideUpdateInfo14.xml.rels><?xml version="1.0" encoding="UTF-8" standalone="yes"?>
<Relationships xmlns="http://schemas.openxmlformats.org/package/2006/relationships"><Relationship Id="rId1" Type="http://schemas.openxmlformats.org/officeDocument/2006/relationships/slideUpdateUrl" Target="http://ecn.uscis.dhs.gov/team/esd/Division/VER/OPS/Outreach/Outreach%20Slide%20Library" TargetMode="External"/></Relationships>
</file>

<file path=ppt/slideUpdateInfo/_rels/slideUpdateInfo15.xml.rels><?xml version="1.0" encoding="UTF-8" standalone="yes"?>
<Relationships xmlns="http://schemas.openxmlformats.org/package/2006/relationships"><Relationship Id="rId1" Type="http://schemas.openxmlformats.org/officeDocument/2006/relationships/slideUpdateUrl" Target="http://ecn.uscis.dhs.gov/team/esd/Division/VER/OPS/Outreach/Outreach%20Slide%20Library" TargetMode="External"/></Relationships>
</file>

<file path=ppt/slideUpdateInfo/_rels/slideUpdateInfo16.xml.rels><?xml version="1.0" encoding="UTF-8" standalone="yes"?>
<Relationships xmlns="http://schemas.openxmlformats.org/package/2006/relationships"><Relationship Id="rId1" Type="http://schemas.openxmlformats.org/officeDocument/2006/relationships/slideUpdateUrl" Target="http://ecn.uscis.dhs.gov/team/esd/Division/VER/OPS/Outreach/Outreach%20Slide%20Library" TargetMode="External"/></Relationships>
</file>

<file path=ppt/slideUpdateInfo/_rels/slideUpdateInfo17.xml.rels><?xml version="1.0" encoding="UTF-8" standalone="yes"?>
<Relationships xmlns="http://schemas.openxmlformats.org/package/2006/relationships"><Relationship Id="rId1" Type="http://schemas.openxmlformats.org/officeDocument/2006/relationships/slideUpdateUrl" Target="http://ecn.uscis.dhs.gov/team/esd/Division/VER/OPS/Outreach/Outreach%20Slide%20Library" TargetMode="External"/></Relationships>
</file>

<file path=ppt/slideUpdateInfo/_rels/slideUpdateInfo2.xml.rels><?xml version="1.0" encoding="UTF-8" standalone="yes"?>
<Relationships xmlns="http://schemas.openxmlformats.org/package/2006/relationships"><Relationship Id="rId1" Type="http://schemas.openxmlformats.org/officeDocument/2006/relationships/slideUpdateUrl" Target="http://ecn.uscis.dhs.gov/team/esd/Division/VER/OPS/Outreach/Outreach%20Slide%20Library" TargetMode="External"/></Relationships>
</file>

<file path=ppt/slideUpdateInfo/_rels/slideUpdateInfo3.xml.rels><?xml version="1.0" encoding="UTF-8" standalone="yes"?>
<Relationships xmlns="http://schemas.openxmlformats.org/package/2006/relationships"><Relationship Id="rId1" Type="http://schemas.openxmlformats.org/officeDocument/2006/relationships/slideUpdateUrl" Target="http://ecn.uscis.dhs.gov/team/esd/Division/VER/OPS/Outreach/Outreach%20Slide%20Library" TargetMode="External"/></Relationships>
</file>

<file path=ppt/slideUpdateInfo/_rels/slideUpdateInfo4.xml.rels><?xml version="1.0" encoding="UTF-8" standalone="yes"?>
<Relationships xmlns="http://schemas.openxmlformats.org/package/2006/relationships"><Relationship Id="rId1" Type="http://schemas.openxmlformats.org/officeDocument/2006/relationships/slideUpdateUrl" Target="http://ecn.uscis.dhs.gov/team/esd/Division/VER/OPS/Outreach/Outreach%20Slide%20Library" TargetMode="External"/></Relationships>
</file>

<file path=ppt/slideUpdateInfo/_rels/slideUpdateInfo5.xml.rels><?xml version="1.0" encoding="UTF-8" standalone="yes"?>
<Relationships xmlns="http://schemas.openxmlformats.org/package/2006/relationships"><Relationship Id="rId1" Type="http://schemas.openxmlformats.org/officeDocument/2006/relationships/slideUpdateUrl" Target="http://ecn.uscis.dhs.gov/team/esd/Division/VER/OPS/Outreach/Outreach%20Slide%20Library" TargetMode="External"/></Relationships>
</file>

<file path=ppt/slideUpdateInfo/_rels/slideUpdateInfo6.xml.rels><?xml version="1.0" encoding="UTF-8" standalone="yes"?>
<Relationships xmlns="http://schemas.openxmlformats.org/package/2006/relationships"><Relationship Id="rId1" Type="http://schemas.openxmlformats.org/officeDocument/2006/relationships/slideUpdateUrl" Target="http://ecn.uscis.dhs.gov/team/esd/Division/VER/OPS/Outreach/Outreach%20Slide%20Library" TargetMode="External"/></Relationships>
</file>

<file path=ppt/slideUpdateInfo/_rels/slideUpdateInfo7.xml.rels><?xml version="1.0" encoding="UTF-8" standalone="yes"?>
<Relationships xmlns="http://schemas.openxmlformats.org/package/2006/relationships"><Relationship Id="rId1" Type="http://schemas.openxmlformats.org/officeDocument/2006/relationships/slideUpdateUrl" Target="http://ecn.uscis.dhs.gov/team/esd/Division/VER/OPS/Outreach/Outreach%20Slide%20Library" TargetMode="External"/></Relationships>
</file>

<file path=ppt/slideUpdateInfo/_rels/slideUpdateInfo8.xml.rels><?xml version="1.0" encoding="UTF-8" standalone="yes"?>
<Relationships xmlns="http://schemas.openxmlformats.org/package/2006/relationships"><Relationship Id="rId1" Type="http://schemas.openxmlformats.org/officeDocument/2006/relationships/slideUpdateUrl" Target="http://ecn.uscis.dhs.gov/team/esd/Division/VER/OPS/Outreach/Outreach%20Slide%20Library" TargetMode="External"/></Relationships>
</file>

<file path=ppt/slideUpdateInfo/_rels/slideUpdateInfo9.xml.rels><?xml version="1.0" encoding="UTF-8" standalone="yes"?>
<Relationships xmlns="http://schemas.openxmlformats.org/package/2006/relationships"><Relationship Id="rId1" Type="http://schemas.openxmlformats.org/officeDocument/2006/relationships/slideUpdateUrl" Target="http://ecn.uscis.dhs.gov/team/esd/Division/VER/OPS/Outreach/Outreach%20Slide%20Library" TargetMode="External"/></Relationships>
</file>

<file path=ppt/slideUpdateInfo/slideUpdateInfo1.xml><?xml version="1.0" encoding="utf-8"?>
<p:sldSyncPr xmlns:a="http://schemas.openxmlformats.org/drawingml/2006/main" xmlns:r="http://schemas.openxmlformats.org/officeDocument/2006/relationships" xmlns:p="http://schemas.openxmlformats.org/presentationml/2006/main" serverSldId="480" serverSldModifiedTime="2016-11-22T16:37:58" clientInsertedTime="2016-11-30T21:53:07.305"/>
</file>

<file path=ppt/slideUpdateInfo/slideUpdateInfo10.xml><?xml version="1.0" encoding="utf-8"?>
<p:sldSyncPr xmlns:a="http://schemas.openxmlformats.org/drawingml/2006/main" xmlns:r="http://schemas.openxmlformats.org/officeDocument/2006/relationships" xmlns:p="http://schemas.openxmlformats.org/presentationml/2006/main" serverSldId="96" serverSldModifiedTime="2017-03-21T20:39:44" clientInsertedTime="2017-03-22T17:54:07.326"/>
</file>

<file path=ppt/slideUpdateInfo/slideUpdateInfo11.xml><?xml version="1.0" encoding="utf-8"?>
<p:sldSyncPr xmlns:a="http://schemas.openxmlformats.org/drawingml/2006/main" xmlns:r="http://schemas.openxmlformats.org/officeDocument/2006/relationships" xmlns:p="http://schemas.openxmlformats.org/presentationml/2006/main" serverSldId="451" serverSldModifiedTime="2017-03-22T17:52:58" clientInsertedTime="2017-03-22T17:54:02.410"/>
</file>

<file path=ppt/slideUpdateInfo/slideUpdateInfo12.xml><?xml version="1.0" encoding="utf-8"?>
<p:sldSyncPr xmlns:a="http://schemas.openxmlformats.org/drawingml/2006/main" xmlns:r="http://schemas.openxmlformats.org/officeDocument/2006/relationships" xmlns:p="http://schemas.openxmlformats.org/presentationml/2006/main" serverSldId="99" serverSldModifiedTime="2017-08-11T19:17:30" clientInsertedTime="2017-08-15T12:00:56.293"/>
</file>

<file path=ppt/slideUpdateInfo/slideUpdateInfo13.xml><?xml version="1.0" encoding="utf-8"?>
<p:sldSyncPr xmlns:a="http://schemas.openxmlformats.org/drawingml/2006/main" xmlns:r="http://schemas.openxmlformats.org/officeDocument/2006/relationships" xmlns:p="http://schemas.openxmlformats.org/presentationml/2006/main" serverSldId="102" serverSldModifiedTime="2016-10-04T15:24:22" clientInsertedTime="2016-10-05T21:06:48.798"/>
</file>

<file path=ppt/slideUpdateInfo/slideUpdateInfo14.xml><?xml version="1.0" encoding="utf-8"?>
<p:sldSyncPr xmlns:a="http://schemas.openxmlformats.org/drawingml/2006/main" xmlns:r="http://schemas.openxmlformats.org/officeDocument/2006/relationships" xmlns:p="http://schemas.openxmlformats.org/presentationml/2006/main" serverSldId="108" serverSldModifiedTime="2016-10-04T14:57:32" clientInsertedTime="2016-10-05T21:06:10.858"/>
</file>

<file path=ppt/slideUpdateInfo/slideUpdateInfo15.xml><?xml version="1.0" encoding="utf-8"?>
<p:sldSyncPr xmlns:a="http://schemas.openxmlformats.org/drawingml/2006/main" xmlns:r="http://schemas.openxmlformats.org/officeDocument/2006/relationships" xmlns:p="http://schemas.openxmlformats.org/presentationml/2006/main" serverSldId="448" serverSldModifiedTime="2017-10-05T17:25:08" clientInsertedTime="2017-11-14T16:06:15.924"/>
</file>

<file path=ppt/slideUpdateInfo/slideUpdateInfo16.xml><?xml version="1.0" encoding="utf-8"?>
<p:sldSyncPr xmlns:a="http://schemas.openxmlformats.org/drawingml/2006/main" xmlns:r="http://schemas.openxmlformats.org/officeDocument/2006/relationships" xmlns:p="http://schemas.openxmlformats.org/presentationml/2006/main" serverSldId="114" serverSldModifiedTime="2018-04-10T14:26:36" clientInsertedTime="2018-04-10T14:44:30.009"/>
</file>

<file path=ppt/slideUpdateInfo/slideUpdateInfo17.xml><?xml version="1.0" encoding="utf-8"?>
<p:sldSyncPr xmlns:a="http://schemas.openxmlformats.org/drawingml/2006/main" xmlns:r="http://schemas.openxmlformats.org/officeDocument/2006/relationships" xmlns:p="http://schemas.openxmlformats.org/presentationml/2006/main" serverSldId="115" serverSldModifiedTime="2018-04-10T17:04:21" clientInsertedTime="2018-05-08T14:36:12.982"/>
</file>

<file path=ppt/slideUpdateInfo/slideUpdateInfo2.xml><?xml version="1.0" encoding="utf-8"?>
<p:sldSyncPr xmlns:a="http://schemas.openxmlformats.org/drawingml/2006/main" xmlns:r="http://schemas.openxmlformats.org/officeDocument/2006/relationships" xmlns:p="http://schemas.openxmlformats.org/presentationml/2006/main" serverSldId="484" serverSldModifiedTime="2017-02-03T22:26:38" clientInsertedTime="2017-02-03T22:44:36.925"/>
</file>

<file path=ppt/slideUpdateInfo/slideUpdateInfo3.xml><?xml version="1.0" encoding="utf-8"?>
<p:sldSyncPr xmlns:a="http://schemas.openxmlformats.org/drawingml/2006/main" xmlns:r="http://schemas.openxmlformats.org/officeDocument/2006/relationships" xmlns:p="http://schemas.openxmlformats.org/presentationml/2006/main" serverSldId="453" serverSldModifiedTime="2017-07-13T20:47:49" clientInsertedTime="2017-07-13T20:48:05.569"/>
</file>

<file path=ppt/slideUpdateInfo/slideUpdateInfo4.xml><?xml version="1.0" encoding="utf-8"?>
<p:sldSyncPr xmlns:a="http://schemas.openxmlformats.org/drawingml/2006/main" xmlns:r="http://schemas.openxmlformats.org/officeDocument/2006/relationships" xmlns:p="http://schemas.openxmlformats.org/presentationml/2006/main" serverSldId="449" serverSldModifiedTime="2017-07-13T20:08:59" clientInsertedTime="2017-07-13T20:22:43.345"/>
</file>

<file path=ppt/slideUpdateInfo/slideUpdateInfo5.xml><?xml version="1.0" encoding="utf-8"?>
<p:sldSyncPr xmlns:a="http://schemas.openxmlformats.org/drawingml/2006/main" xmlns:r="http://schemas.openxmlformats.org/officeDocument/2006/relationships" xmlns:p="http://schemas.openxmlformats.org/presentationml/2006/main" serverSldId="454" serverSldModifiedTime="2016-11-14T17:13:27" clientInsertedTime="2016-11-14T17:14:37.793"/>
</file>

<file path=ppt/slideUpdateInfo/slideUpdateInfo6.xml><?xml version="1.0" encoding="utf-8"?>
<p:sldSyncPr xmlns:a="http://schemas.openxmlformats.org/drawingml/2006/main" xmlns:r="http://schemas.openxmlformats.org/officeDocument/2006/relationships" xmlns:p="http://schemas.openxmlformats.org/presentationml/2006/main" serverSldId="455" serverSldModifiedTime="2017-08-16T14:51:12" clientInsertedTime="2017-09-05T16:57:46.882"/>
</file>

<file path=ppt/slideUpdateInfo/slideUpdateInfo7.xml><?xml version="1.0" encoding="utf-8"?>
<p:sldSyncPr xmlns:a="http://schemas.openxmlformats.org/drawingml/2006/main" xmlns:r="http://schemas.openxmlformats.org/officeDocument/2006/relationships" xmlns:p="http://schemas.openxmlformats.org/presentationml/2006/main" serverSldId="460" serverSldModifiedTime="2016-11-22T16:08:20" clientInsertedTime="2016-11-22T16:20:15.981"/>
</file>

<file path=ppt/slideUpdateInfo/slideUpdateInfo8.xml><?xml version="1.0" encoding="utf-8"?>
<p:sldSyncPr xmlns:a="http://schemas.openxmlformats.org/drawingml/2006/main" xmlns:r="http://schemas.openxmlformats.org/officeDocument/2006/relationships" xmlns:p="http://schemas.openxmlformats.org/presentationml/2006/main" serverSldId="461" serverSldModifiedTime="2017-04-26T22:05:02" clientInsertedTime="2017-04-26T22:05:46.155"/>
</file>

<file path=ppt/slideUpdateInfo/slideUpdateInfo9.xml><?xml version="1.0" encoding="utf-8"?>
<p:sldSyncPr xmlns:a="http://schemas.openxmlformats.org/drawingml/2006/main" xmlns:r="http://schemas.openxmlformats.org/officeDocument/2006/relationships" xmlns:p="http://schemas.openxmlformats.org/presentationml/2006/main" serverSldId="94" serverSldModifiedTime="2017-08-15T14:49:42" clientInsertedTime="2017-08-15T14:50:05.929"/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UpdateInfo" Target="../slideUpdateInfo/slideUpdateInfo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UpdateInfo" Target="../slideUpdateInfo/slideUpdateInfo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UpdateInfo" Target="../slideUpdateInfo/slideUpdateInfo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UpdateInfo" Target="../slideUpdateInfo/slideUpdateInfo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uscis.gov/i-9-central/complete-correct-form-i-9/complete-section-3-updating-and-reverification/completing-section-3-reverification-and-rehires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UpdateInfo" Target="../slideUpdateInfo/slideUpdateInfo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scis.gov/i-9-central/complete-correct-form-i-9/correcting-form-i-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UpdateInfo" Target="../slideUpdateInfo/slideUpdateInfo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://www.uscis.gov/i-9-central/retain-store-form-i-9/retaining-form-i-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UpdateInfo" Target="../slideUpdateInfo/slideUpdateInfo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E-VerifyOutreach@uscis.dhs.gov?subject=Customized%20Webinar%20Request" TargetMode="External"/><Relationship Id="rId13" Type="http://schemas.openxmlformats.org/officeDocument/2006/relationships/image" Target="../media/image21.png"/><Relationship Id="rId3" Type="http://schemas.openxmlformats.org/officeDocument/2006/relationships/slideUpdateInfo" Target="../slideUpdateInfo/slideUpdateInfo15.xml"/><Relationship Id="rId7" Type="http://schemas.openxmlformats.org/officeDocument/2006/relationships/hyperlink" Target="https://www.uscis.gov/sites/default/files/files/form/m-274.pdf" TargetMode="External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scis.gov/i-9Central/Espanol" TargetMode="External"/><Relationship Id="rId11" Type="http://schemas.openxmlformats.org/officeDocument/2006/relationships/hyperlink" Target="https://www.uscis.gov/i-9-central/learning-resources" TargetMode="External"/><Relationship Id="rId5" Type="http://schemas.openxmlformats.org/officeDocument/2006/relationships/hyperlink" Target="https://www.uscis.gov/citizenship/organizations/employers" TargetMode="External"/><Relationship Id="rId10" Type="http://schemas.openxmlformats.org/officeDocument/2006/relationships/hyperlink" Target="http://www.uscis.gov/portal/site/uscis/menuitem.eb1d4c2a3e5b9ac89243c6a7543f6d1a/?vgnextoid=cd831a48b9a2e210VgnVCM100000082ca60aRCRD&amp;vgnextchannel=cd831a48b9a2e210VgnVCM100000082ca60aRCRD" TargetMode="External"/><Relationship Id="rId4" Type="http://schemas.openxmlformats.org/officeDocument/2006/relationships/hyperlink" Target="http://www.uscis.gov/I-9Central" TargetMode="External"/><Relationship Id="rId9" Type="http://schemas.openxmlformats.org/officeDocument/2006/relationships/hyperlink" Target="http://www.uscis.gov/portal/site/uscis/menuitem.eb1d4c2a3e5b9ac89243c6a7543f6d1a/?vgnextoid=e8e31921c6898210VgnVCM100000082ca60aRCRD&amp;vgnextchannel=e8e31921c6898210VgnVCM100000082ca60aRCR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UpdateInfo" Target="../slideUpdateInfo/slideUpdateInfo16.xml"/><Relationship Id="rId7" Type="http://schemas.openxmlformats.org/officeDocument/2006/relationships/hyperlink" Target="https://www.e-verify.gov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scis.gov/I-9Central" TargetMode="External"/><Relationship Id="rId5" Type="http://schemas.openxmlformats.org/officeDocument/2006/relationships/hyperlink" Target="mailto:E-VerifyOutreachSupport@uscis.dhs.gov" TargetMode="External"/><Relationship Id="rId4" Type="http://schemas.openxmlformats.org/officeDocument/2006/relationships/hyperlink" Target="mailto:I-9Central@uscis.dhs.go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UpdateInfo" Target="../slideUpdateInfo/slideUpdateInfo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-verify.gov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UpdateInfo" Target="../slideUpdateInfo/slideUpdateInfo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://www.justice.gov/crt/about/osc/pdf/publications/e-verifydosanddonts3.pdf" TargetMode="External"/><Relationship Id="rId4" Type="http://schemas.openxmlformats.org/officeDocument/2006/relationships/hyperlink" Target="https://www.justice.gov/ie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UpdateInfo" Target="../slideUpdateInfo/slideUpdateInfo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UpdateInfo" Target="../slideUpdateInfo/slideUpdateInfo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uscis.gov/files/form/i-9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UpdateInfo" Target="../slideUpdateInfo/slideUpdateInfo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uscis.gov/i-9-central/complete-correct-form-i-9/complete-section-1-employee-information-and-verification/completing-section-1-employee-information-and-verification" TargetMode="Externa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UpdateInfo" Target="../slideUpdateInfo/slideUpdateInfo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uscis.gov/i-9-central/complete-correct-form-i-9/complete-section-1-employee-information-and-verification/completing-section-1-employee-information-and-verification" TargetMode="Externa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UpdateInfo" Target="../slideUpdateInfo/slideUpdateInfo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UpdateInfo" Target="../slideUpdateInfo/slideUpdateInfo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www.uscis.gov/i-9-central/complete-correct-form-i-9/complete-section-2-employer-review-and-verification/completing-section-2-employer-review-and-verific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743200"/>
            <a:ext cx="8458200" cy="1400614"/>
          </a:xfrm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anna MT" pitchFamily="18" charset="0"/>
              </a:rPr>
              <a:t>Form I-9</a:t>
            </a:r>
            <a:r>
              <a:rPr lang="en-US" sz="5400" dirty="0" smtClean="0">
                <a:latin typeface="Joanna MT" pitchFamily="18" charset="0"/>
              </a:rPr>
              <a:t/>
            </a:r>
            <a:br>
              <a:rPr lang="en-US" sz="5400" dirty="0" smtClean="0">
                <a:latin typeface="Joanna MT" pitchFamily="18" charset="0"/>
              </a:rPr>
            </a:br>
            <a:r>
              <a:rPr lang="en-US" sz="3600" dirty="0" smtClean="0">
                <a:latin typeface="Joanna MT" pitchFamily="18" charset="0"/>
              </a:rPr>
              <a:t>Mistakes Big or Small…. </a:t>
            </a:r>
            <a:r>
              <a:rPr lang="en-US" sz="3600" i="1" dirty="0" smtClean="0">
                <a:latin typeface="Joanna MT" pitchFamily="18" charset="0"/>
              </a:rPr>
              <a:t>Avoid them All!!</a:t>
            </a:r>
            <a:endParaRPr lang="en-US" sz="3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5257800"/>
            <a:ext cx="1018120" cy="135342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257800"/>
            <a:ext cx="7391400" cy="1752600"/>
          </a:xfrm>
        </p:spPr>
        <p:txBody>
          <a:bodyPr/>
          <a:lstStyle/>
          <a:p>
            <a:pPr algn="ctr"/>
            <a:endParaRPr lang="en-US" u="sng" dirty="0" smtClean="0"/>
          </a:p>
          <a:p>
            <a:pPr algn="ctr"/>
            <a:endParaRPr lang="en-US" u="sng" dirty="0"/>
          </a:p>
          <a:p>
            <a:pPr algn="l"/>
            <a:r>
              <a:rPr lang="en-US" i="1" dirty="0" smtClean="0"/>
              <a:t>                  Dave Basham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16741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6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1676400"/>
            <a:ext cx="7542213" cy="713751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Section 2: Examining Documents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667000"/>
            <a:ext cx="7542213" cy="3460435"/>
          </a:xfrm>
        </p:spPr>
        <p:txBody>
          <a:bodyPr/>
          <a:lstStyle/>
          <a:p>
            <a:r>
              <a:rPr lang="en-US" sz="2000" dirty="0" smtClean="0"/>
              <a:t>You are not required to be a document expert</a:t>
            </a:r>
          </a:p>
          <a:p>
            <a:pPr>
              <a:spcBef>
                <a:spcPts val="1200"/>
              </a:spcBef>
            </a:pPr>
            <a:r>
              <a:rPr lang="en-US" sz="2000" b="1" i="1" dirty="0" smtClean="0"/>
              <a:t>You MUST accept a document presented by an employee if it:</a:t>
            </a:r>
          </a:p>
          <a:p>
            <a:pPr lvl="1"/>
            <a:r>
              <a:rPr lang="en-US" sz="2000" b="1" i="1" dirty="0" smtClean="0"/>
              <a:t>Reasonably </a:t>
            </a:r>
            <a:r>
              <a:rPr lang="en-US" sz="2000" b="1" i="1" dirty="0"/>
              <a:t>appears to be </a:t>
            </a:r>
            <a:r>
              <a:rPr lang="en-US" sz="2000" b="1" i="1" dirty="0" smtClean="0"/>
              <a:t>genuine; AND,</a:t>
            </a:r>
          </a:p>
          <a:p>
            <a:pPr lvl="1"/>
            <a:r>
              <a:rPr lang="en-US" sz="2000" b="1" i="1" dirty="0" smtClean="0"/>
              <a:t>Relates to the individual presenting it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The document </a:t>
            </a:r>
            <a:r>
              <a:rPr lang="en-US" sz="2000" b="1" dirty="0" smtClean="0">
                <a:solidFill>
                  <a:srgbClr val="376092"/>
                </a:solidFill>
              </a:rPr>
              <a:t>MUST</a:t>
            </a:r>
            <a:r>
              <a:rPr lang="en-US" sz="2000" dirty="0" smtClean="0">
                <a:solidFill>
                  <a:srgbClr val="376092"/>
                </a:solidFill>
              </a:rPr>
              <a:t> </a:t>
            </a:r>
            <a:r>
              <a:rPr lang="en-US" sz="2000" dirty="0" smtClean="0"/>
              <a:t>be original* – photocopies are </a:t>
            </a:r>
            <a:r>
              <a:rPr lang="en-US" sz="2000" b="1" dirty="0">
                <a:solidFill>
                  <a:srgbClr val="376092"/>
                </a:solidFill>
              </a:rPr>
              <a:t>NOT</a:t>
            </a:r>
            <a:r>
              <a:rPr lang="en-US" sz="2000" dirty="0" smtClean="0"/>
              <a:t> acceptable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1800" dirty="0" smtClean="0"/>
              <a:t>*</a:t>
            </a:r>
            <a:r>
              <a:rPr lang="en-US" sz="1800" i="1" u="sng" dirty="0" smtClean="0"/>
              <a:t>Exception</a:t>
            </a:r>
            <a:r>
              <a:rPr lang="en-US" sz="1800" dirty="0" smtClean="0"/>
              <a:t>: Certified copy of a birth certificate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6AB72D-B4FF-465E-B767-7B08E7B5995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Form I-9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DD102ED-8D71-41BE-B528-CDF2D1FA0CD6}" type="datetime1">
              <a:rPr lang="en-US" smtClean="0"/>
              <a:t>6/26/2019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33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>
          <a:xfrm>
            <a:off x="768184" y="1734511"/>
            <a:ext cx="7542213" cy="713751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Section 2: Copying Documents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810714" y="2802141"/>
            <a:ext cx="7542213" cy="289691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You may choose to make copies of employee documentation presented to you for Section 2.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smtClean="0"/>
              <a:t>If you choose to photocopy documents, you must do so for </a:t>
            </a:r>
            <a:r>
              <a:rPr lang="en-US" sz="2000" b="1" dirty="0" smtClean="0">
                <a:solidFill>
                  <a:srgbClr val="376092"/>
                </a:solidFill>
              </a:rPr>
              <a:t>ALL</a:t>
            </a:r>
            <a:r>
              <a:rPr lang="en-US" sz="2000" dirty="0" smtClean="0">
                <a:solidFill>
                  <a:srgbClr val="376092"/>
                </a:solidFill>
              </a:rPr>
              <a:t> </a:t>
            </a:r>
            <a:r>
              <a:rPr lang="en-US" sz="2000" dirty="0" smtClean="0"/>
              <a:t>employees, regardless of actual or perceived national origin, immigration or citizenship status, or you may be in violation of anti-discrimination laws.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6AB72D-B4FF-465E-B767-7B08E7B5995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Form I-9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AE772D5-AB9D-4522-9A04-5FFE0FC4BE56}" type="datetime1">
              <a:rPr lang="en-US" smtClean="0"/>
              <a:t>6/26/2019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79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874510" y="1532492"/>
            <a:ext cx="7888490" cy="519487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Section 3: Reverification &amp; Rehires</a:t>
            </a:r>
          </a:p>
        </p:txBody>
      </p:sp>
      <p:pic>
        <p:nvPicPr>
          <p:cNvPr id="1026" name="Picture 2" descr="Screenshot of Form I-9 Sectio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03315"/>
            <a:ext cx="6140114" cy="21806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60257" y="4283917"/>
            <a:ext cx="7620000" cy="1855546"/>
          </a:xfr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1400" dirty="0" smtClean="0"/>
              <a:t>You </a:t>
            </a:r>
            <a:r>
              <a:rPr lang="en-US" sz="1400" b="1" dirty="0" smtClean="0">
                <a:solidFill>
                  <a:srgbClr val="376092"/>
                </a:solidFill>
              </a:rPr>
              <a:t>MUST</a:t>
            </a:r>
            <a:r>
              <a:rPr lang="en-US" sz="1400" dirty="0" smtClean="0">
                <a:solidFill>
                  <a:srgbClr val="376092"/>
                </a:solidFill>
              </a:rPr>
              <a:t> </a:t>
            </a:r>
            <a:r>
              <a:rPr lang="en-US" sz="1400" dirty="0" smtClean="0"/>
              <a:t>reverify an employee using </a:t>
            </a:r>
            <a:r>
              <a:rPr lang="en-US" sz="1400" b="1" dirty="0" smtClean="0">
                <a:hlinkClick r:id="rId5"/>
              </a:rPr>
              <a:t>Section 3</a:t>
            </a:r>
            <a:r>
              <a:rPr lang="en-US" sz="1400" dirty="0" smtClean="0"/>
              <a:t> if his or her temporary employment authorization has expired.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 smtClean="0"/>
              <a:t>You </a:t>
            </a:r>
            <a:r>
              <a:rPr lang="en-US" sz="1400" b="1" dirty="0">
                <a:solidFill>
                  <a:srgbClr val="376092"/>
                </a:solidFill>
              </a:rPr>
              <a:t>MAY</a:t>
            </a:r>
            <a:r>
              <a:rPr lang="en-US" sz="1400" dirty="0" smtClean="0"/>
              <a:t> also complete Section 3 if you:</a:t>
            </a:r>
          </a:p>
          <a:p>
            <a:pPr lvl="1">
              <a:lnSpc>
                <a:spcPct val="100000"/>
              </a:lnSpc>
            </a:pPr>
            <a:r>
              <a:rPr lang="en-US" sz="1400" b="1" dirty="0">
                <a:solidFill>
                  <a:srgbClr val="376092"/>
                </a:solidFill>
                <a:ea typeface="+mn-ea"/>
                <a:cs typeface="+mn-cs"/>
              </a:rPr>
              <a:t>Rehire</a:t>
            </a:r>
            <a:r>
              <a:rPr lang="en-US" sz="1400" dirty="0" smtClean="0"/>
              <a:t> the EMPLOYEE within 3 years of the date of initial execution of the Form I-9* </a:t>
            </a:r>
          </a:p>
          <a:p>
            <a:pPr lvl="1">
              <a:lnSpc>
                <a:spcPct val="100000"/>
              </a:lnSpc>
            </a:pPr>
            <a:r>
              <a:rPr lang="en-US" sz="1400" dirty="0" smtClean="0"/>
              <a:t>Update the </a:t>
            </a:r>
            <a:r>
              <a:rPr lang="en-US" sz="1400" b="1" dirty="0">
                <a:solidFill>
                  <a:srgbClr val="376092"/>
                </a:solidFill>
                <a:ea typeface="+mn-ea"/>
                <a:cs typeface="+mn-cs"/>
              </a:rPr>
              <a:t>biographic</a:t>
            </a:r>
            <a:r>
              <a:rPr lang="en-US" sz="1400" dirty="0" smtClean="0"/>
              <a:t> </a:t>
            </a:r>
            <a:r>
              <a:rPr lang="en-US" sz="1400" b="1" dirty="0">
                <a:solidFill>
                  <a:srgbClr val="376092"/>
                </a:solidFill>
                <a:ea typeface="+mn-ea"/>
                <a:cs typeface="+mn-cs"/>
              </a:rPr>
              <a:t>information</a:t>
            </a:r>
            <a:r>
              <a:rPr lang="en-US" sz="1400" dirty="0" smtClean="0"/>
              <a:t> of an employee</a:t>
            </a:r>
          </a:p>
          <a:p>
            <a:pPr marL="9525" indent="0" algn="ctr">
              <a:spcBef>
                <a:spcPts val="1200"/>
              </a:spcBef>
              <a:buNone/>
            </a:pPr>
            <a:r>
              <a:rPr lang="en-US" sz="1400" i="1" dirty="0" smtClean="0"/>
              <a:t>* USCIS recommends completing a new Form I-9 for rehires</a:t>
            </a:r>
            <a:endParaRPr lang="en-US" sz="1400" i="1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6AB72D-B4FF-465E-B767-7B08E7B5995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Form I-9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D1AA9C5-FB64-4AE7-B500-EFF7E73F59BC}" type="datetime1">
              <a:rPr lang="en-US" smtClean="0"/>
              <a:t>6/26/2019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55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Section 3: When to </a:t>
            </a:r>
            <a:r>
              <a:rPr lang="en-US" sz="4400" dirty="0" err="1"/>
              <a:t>Reverify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0676E6-4307-432F-A6FF-18D85D81BA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23" y="2246243"/>
            <a:ext cx="2311400" cy="3697357"/>
          </a:xfrm>
        </p:spPr>
      </p:pic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" y="2246243"/>
            <a:ext cx="5068887" cy="369735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Form I-9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FBAEF6C-CC45-48EB-9705-6DD176D55312}" type="datetime1">
              <a:rPr lang="en-US" smtClean="0"/>
              <a:t>6/26/2019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51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>
          <a:xfrm>
            <a:off x="406678" y="1521860"/>
            <a:ext cx="7542213" cy="562122"/>
          </a:xfrm>
        </p:spPr>
        <p:txBody>
          <a:bodyPr/>
          <a:lstStyle/>
          <a:p>
            <a:r>
              <a:rPr lang="en-US" sz="3600" dirty="0" smtClean="0"/>
              <a:t>Correcting Form I-9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09800"/>
            <a:ext cx="8382000" cy="379674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76092"/>
                </a:solidFill>
                <a:hlinkClick r:id="rId4"/>
              </a:rPr>
              <a:t>Correcting</a:t>
            </a:r>
            <a:r>
              <a:rPr lang="en-US" sz="1600" dirty="0" smtClean="0">
                <a:hlinkClick r:id="rId4"/>
              </a:rPr>
              <a:t> </a:t>
            </a:r>
            <a:r>
              <a:rPr lang="en-US" sz="1600" b="1" dirty="0" smtClean="0">
                <a:solidFill>
                  <a:srgbClr val="376092"/>
                </a:solidFill>
                <a:hlinkClick r:id="rId4"/>
              </a:rPr>
              <a:t>Mistakes</a:t>
            </a:r>
            <a:endParaRPr lang="en-US" sz="1600" b="1" dirty="0" smtClean="0">
              <a:solidFill>
                <a:srgbClr val="37609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 smtClean="0"/>
              <a:t>If you discover a mistake on Form I-9, correct the existing form </a:t>
            </a:r>
            <a:r>
              <a:rPr lang="en-US" sz="1600" b="1" dirty="0" smtClean="0"/>
              <a:t>OR  </a:t>
            </a:r>
            <a:r>
              <a:rPr lang="en-US" sz="1600" dirty="0" smtClean="0"/>
              <a:t>prepare a new Form I-9: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If you choose to correct the existing Form I-9, line out the incorrect portions, enter the correct information, and initial and date the correction. 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If you do a new Form I-9, retain the old form. You should also attach a short memo to both the new and old Forms I-9 stating the reason for your action.</a:t>
            </a:r>
          </a:p>
          <a:p>
            <a:pPr marL="9525" indent="0">
              <a:buNone/>
            </a:pPr>
            <a:r>
              <a:rPr lang="en-US" sz="1600" b="1" dirty="0" smtClean="0">
                <a:solidFill>
                  <a:srgbClr val="376092"/>
                </a:solidFill>
              </a:rPr>
              <a:t>Missing</a:t>
            </a:r>
            <a:r>
              <a:rPr lang="en-US" sz="1600" dirty="0" smtClean="0"/>
              <a:t> </a:t>
            </a:r>
            <a:r>
              <a:rPr lang="en-US" sz="1600" b="1" dirty="0">
                <a:solidFill>
                  <a:srgbClr val="376092"/>
                </a:solidFill>
              </a:rPr>
              <a:t>Forms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 smtClean="0"/>
              <a:t>If you discover you are missing the Form I-9 for an employee: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Provide the employee with a Form I-9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Complete the Form I-9 as soon as possible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DO NOT backdate the Form I-9.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6AB72D-B4FF-465E-B767-7B08E7B5995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Form I-9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03FA13F-85FD-4672-8511-78DFBA65FB41}" type="datetime1">
              <a:rPr lang="en-US" smtClean="0"/>
              <a:t>6/26/2019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62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676400"/>
            <a:ext cx="7542213" cy="498327"/>
          </a:xfrm>
        </p:spPr>
        <p:txBody>
          <a:bodyPr/>
          <a:lstStyle/>
          <a:p>
            <a:r>
              <a:rPr lang="en-US" sz="3600" dirty="0" smtClean="0">
                <a:hlinkClick r:id="rId4"/>
              </a:rPr>
              <a:t>Retention</a:t>
            </a:r>
            <a:endParaRPr lang="en-US" sz="3600" dirty="0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4676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Forms I-9 must be retained for</a:t>
            </a:r>
            <a:r>
              <a:rPr lang="en-US" sz="2000" dirty="0" smtClean="0"/>
              <a:t>:</a:t>
            </a:r>
          </a:p>
          <a:p>
            <a:pPr marL="674687" lvl="2" indent="0">
              <a:buNone/>
            </a:pPr>
            <a:r>
              <a:rPr lang="en-US" sz="2000" b="1" dirty="0">
                <a:solidFill>
                  <a:srgbClr val="376092"/>
                </a:solidFill>
              </a:rPr>
              <a:t>3</a:t>
            </a:r>
            <a:r>
              <a:rPr lang="en-US" sz="2000" dirty="0" smtClean="0"/>
              <a:t> </a:t>
            </a:r>
            <a:r>
              <a:rPr lang="en-US" sz="2000" b="1" dirty="0">
                <a:solidFill>
                  <a:srgbClr val="376092"/>
                </a:solidFill>
              </a:rPr>
              <a:t>years</a:t>
            </a:r>
            <a:r>
              <a:rPr lang="en-US" sz="2000" dirty="0" smtClean="0"/>
              <a:t> </a:t>
            </a:r>
            <a:r>
              <a:rPr lang="en-US" sz="2000" b="1" dirty="0">
                <a:solidFill>
                  <a:srgbClr val="376092"/>
                </a:solidFill>
              </a:rPr>
              <a:t>after</a:t>
            </a:r>
            <a:r>
              <a:rPr lang="en-US" sz="2000" dirty="0" smtClean="0"/>
              <a:t> the date you </a:t>
            </a:r>
            <a:r>
              <a:rPr lang="en-US" sz="2000" b="1" dirty="0" smtClean="0">
                <a:solidFill>
                  <a:srgbClr val="376092"/>
                </a:solidFill>
              </a:rPr>
              <a:t>hire</a:t>
            </a:r>
            <a:r>
              <a:rPr lang="en-US" sz="2000" dirty="0" smtClean="0">
                <a:solidFill>
                  <a:srgbClr val="376092"/>
                </a:solidFill>
              </a:rPr>
              <a:t> </a:t>
            </a:r>
            <a:r>
              <a:rPr lang="en-US" sz="2000" dirty="0" smtClean="0"/>
              <a:t>an employee; or, </a:t>
            </a:r>
          </a:p>
          <a:p>
            <a:pPr marL="674687" lvl="2" indent="0">
              <a:buNone/>
            </a:pPr>
            <a:r>
              <a:rPr lang="en-US" sz="2000" b="1" dirty="0">
                <a:solidFill>
                  <a:srgbClr val="376092"/>
                </a:solidFill>
              </a:rPr>
              <a:t>1</a:t>
            </a:r>
            <a:r>
              <a:rPr lang="en-US" sz="2000" dirty="0" smtClean="0"/>
              <a:t> </a:t>
            </a:r>
            <a:r>
              <a:rPr lang="en-US" sz="2000" b="1" dirty="0">
                <a:solidFill>
                  <a:srgbClr val="376092"/>
                </a:solidFill>
              </a:rPr>
              <a:t>year</a:t>
            </a:r>
            <a:r>
              <a:rPr lang="en-US" sz="2000" dirty="0" smtClean="0"/>
              <a:t> </a:t>
            </a:r>
            <a:r>
              <a:rPr lang="en-US" sz="2000" b="1" dirty="0">
                <a:solidFill>
                  <a:srgbClr val="376092"/>
                </a:solidFill>
              </a:rPr>
              <a:t>after</a:t>
            </a:r>
            <a:r>
              <a:rPr lang="en-US" sz="2000" dirty="0" smtClean="0"/>
              <a:t> the date employment </a:t>
            </a:r>
            <a:r>
              <a:rPr lang="en-US" sz="2000" b="1" dirty="0">
                <a:solidFill>
                  <a:srgbClr val="376092"/>
                </a:solidFill>
              </a:rPr>
              <a:t>terminates</a:t>
            </a:r>
            <a:r>
              <a:rPr lang="en-US" sz="2000" dirty="0" smtClean="0"/>
              <a:t>, whichever is later.</a:t>
            </a:r>
          </a:p>
          <a:p>
            <a:pPr marL="0" indent="0">
              <a:buNone/>
            </a:pPr>
            <a:r>
              <a:rPr lang="en-US" sz="2000" dirty="0" smtClean="0"/>
              <a:t>Example: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smtClean="0"/>
              <a:t>John was hired on November 1, 2017, and terminated on July 5, 2018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smtClean="0"/>
              <a:t>	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6AB72D-B4FF-465E-B767-7B08E7B5995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 descr="Example of how long to  retain Form I-9 for terminated employee.&#10;&#10;John Smith's Form i-9 would be retained until 11/01/2020 which is 3 years after the date he was hired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029200"/>
            <a:ext cx="425080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Form I-9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DE2D00D-9F9C-4EB3-A541-7F5B4F73B298}" type="datetime1">
              <a:rPr lang="en-US" smtClean="0"/>
              <a:t>6/26/2019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15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56" y="1606920"/>
            <a:ext cx="7542213" cy="713751"/>
          </a:xfrm>
        </p:spPr>
        <p:txBody>
          <a:bodyPr anchor="ctr"/>
          <a:lstStyle/>
          <a:p>
            <a:pPr algn="ctr"/>
            <a:r>
              <a:rPr lang="en-US" sz="3600" dirty="0" smtClean="0"/>
              <a:t>Resources</a:t>
            </a:r>
            <a:endParaRPr lang="en-US" sz="3600" dirty="0"/>
          </a:p>
        </p:txBody>
      </p:sp>
      <p:pic>
        <p:nvPicPr>
          <p:cNvPr id="1031" name="Picture 7" descr="Screenshot image of a Library.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688" y="2647950"/>
            <a:ext cx="379095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4A2974-68B3-4702-AD49-5776D9FBD84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Form I-9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21FAE32-07C7-4317-8510-A03A0FF0C6F9}" type="datetime1">
              <a:rPr lang="en-US" smtClean="0"/>
              <a:t>6/26/2019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57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I-9 Resources</a:t>
            </a:r>
            <a:endParaRPr lang="en-US" dirty="0"/>
          </a:p>
        </p:txBody>
      </p:sp>
      <p:sp>
        <p:nvSpPr>
          <p:cNvPr id="195591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2238616"/>
            <a:ext cx="5524500" cy="408598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I-9 Central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hlinkClick r:id="rId4" tooltip="I-9 Central Website"/>
              </a:rPr>
              <a:t>I-9 Central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600" dirty="0">
                <a:hlinkClick r:id="rId5"/>
              </a:rPr>
              <a:t>Office of Citizenship 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600" dirty="0" smtClean="0">
                <a:hlinkClick r:id="rId6" tooltip="I-9 Central en Espanol"/>
              </a:rPr>
              <a:t>I-9Central/</a:t>
            </a:r>
            <a:r>
              <a:rPr lang="en-US" sz="1600" dirty="0" err="1" smtClean="0">
                <a:hlinkClick r:id="rId6" tooltip="I-9 Central en Espanol"/>
              </a:rPr>
              <a:t>Espanol</a:t>
            </a:r>
            <a:r>
              <a:rPr lang="en-US" sz="1600" dirty="0" smtClean="0"/>
              <a:t> (Spanish)</a:t>
            </a:r>
            <a:endParaRPr lang="en-US" sz="1600" dirty="0"/>
          </a:p>
          <a:p>
            <a:pPr lvl="1">
              <a:spcBef>
                <a:spcPts val="0"/>
              </a:spcBef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hlinkClick r:id="rId7"/>
              </a:rPr>
              <a:t>M-274, Handbook for Employers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hlinkClick r:id="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hlinkClick r:id=""/>
              </a:rPr>
              <a:t>Mergers &amp; Acquisitions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hlinkClick r:id="rId8"/>
              </a:rPr>
              <a:t>Free Customized Webinars 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Examples of documents: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hlinkClick r:id="rId9" tooltip="Form I-9 Acceptable Documents"/>
              </a:rPr>
              <a:t>Acceptable Documents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600" dirty="0">
                <a:hlinkClick r:id="rId10" tooltip="Form I-9 Additional Documentation Requirements"/>
              </a:rPr>
              <a:t>Additional Documentation </a:t>
            </a:r>
            <a:r>
              <a:rPr lang="en-US" sz="1600" dirty="0" smtClean="0">
                <a:hlinkClick r:id="rId10" tooltip="Form I-9 Additional Documentation Requirements"/>
              </a:rPr>
              <a:t>Requirements</a:t>
            </a:r>
            <a:endParaRPr lang="en-US" sz="1600" dirty="0" smtClean="0"/>
          </a:p>
          <a:p>
            <a:pPr marL="347662" lvl="1" indent="0">
              <a:spcBef>
                <a:spcPts val="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hlinkClick r:id="rId11"/>
              </a:rPr>
              <a:t>I-9 Webinar on Demand &amp; Vignettes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lvl="1">
              <a:lnSpc>
                <a:spcPct val="100000"/>
              </a:lnSpc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pic>
        <p:nvPicPr>
          <p:cNvPr id="6" name="Picture 2" descr="Screenshot of the I-9 Central webpage. 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5864" y="2057400"/>
            <a:ext cx="2119311" cy="1783424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 descr="Screenshot image of Form I-9 Acceptable Documen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865" y="4191000"/>
            <a:ext cx="211931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6AB72D-B4FF-465E-B767-7B08E7B5995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Form I-9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9AD88D2-50B1-4E2C-9C14-031EDC9D8AFF}" type="datetime1">
              <a:rPr lang="en-US" smtClean="0"/>
              <a:t>6/26/2019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296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>
          <a:xfrm>
            <a:off x="793828" y="1550422"/>
            <a:ext cx="7542213" cy="713751"/>
          </a:xfrm>
        </p:spPr>
        <p:txBody>
          <a:bodyPr/>
          <a:lstStyle/>
          <a:p>
            <a:r>
              <a:rPr lang="en-US" sz="3600" dirty="0" smtClean="0"/>
              <a:t>Customer Service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+mj-lt"/>
              </a:rPr>
              <a:t>E-Verify received one of the highest customer service ratings among federal agencies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according to the 2017 American Customer Satisfaction Survey.  </a:t>
            </a:r>
          </a:p>
          <a:p>
            <a:pPr lvl="1">
              <a:spcBef>
                <a:spcPts val="2400"/>
              </a:spcBef>
            </a:pPr>
            <a:r>
              <a:rPr lang="en-US" sz="1800" b="1" dirty="0" smtClean="0"/>
              <a:t>Employer Hotline: (888) 464-4218</a:t>
            </a:r>
          </a:p>
          <a:p>
            <a:pPr lvl="1"/>
            <a:r>
              <a:rPr lang="en-US" sz="1800" b="1" dirty="0" smtClean="0"/>
              <a:t>Employee Hotline: (888) 897-7781</a:t>
            </a:r>
          </a:p>
          <a:p>
            <a:pPr lvl="1">
              <a:spcBef>
                <a:spcPts val="1800"/>
              </a:spcBef>
            </a:pPr>
            <a:r>
              <a:rPr lang="en-US" sz="1800" b="1" dirty="0" smtClean="0"/>
              <a:t>Form I-9 E-Mail:  </a:t>
            </a:r>
            <a:r>
              <a:rPr lang="en-US" sz="1800" b="1" dirty="0" smtClean="0">
                <a:hlinkClick r:id="rId4" tooltip="I-9 Central Email"/>
              </a:rPr>
              <a:t>I-9Central@uscis.dhs.gov</a:t>
            </a:r>
            <a:r>
              <a:rPr lang="en-US" sz="1800" b="1" dirty="0" smtClean="0"/>
              <a:t>	</a:t>
            </a:r>
          </a:p>
          <a:p>
            <a:pPr lvl="1"/>
            <a:r>
              <a:rPr lang="en-US" sz="1800" b="1" dirty="0" smtClean="0"/>
              <a:t>E-Verify E-Mail:  </a:t>
            </a:r>
            <a:r>
              <a:rPr lang="en-US" b="1" dirty="0" smtClean="0">
                <a:solidFill>
                  <a:srgbClr val="FF0000"/>
                </a:solidFill>
                <a:hlinkClick r:id="rId5"/>
              </a:rPr>
              <a:t>E-VerifyOutreachSupport@uscis.dhs.gov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>
              <a:spcBef>
                <a:spcPts val="1800"/>
              </a:spcBef>
            </a:pPr>
            <a:r>
              <a:rPr lang="en-US" sz="1800" b="1" dirty="0" smtClean="0"/>
              <a:t>Form I-9 Website: </a:t>
            </a:r>
            <a:r>
              <a:rPr lang="en-US" sz="1800" b="1" dirty="0" smtClean="0">
                <a:hlinkClick r:id="rId6" tooltip="I-9 Central Website"/>
              </a:rPr>
              <a:t>www.uscis.gov/I-9Central</a:t>
            </a:r>
            <a:r>
              <a:rPr lang="en-US" sz="1800" b="1" dirty="0" smtClean="0"/>
              <a:t> </a:t>
            </a:r>
          </a:p>
          <a:p>
            <a:pPr lvl="1"/>
            <a:r>
              <a:rPr lang="en-US" sz="1800" b="1" dirty="0" smtClean="0"/>
              <a:t>E-Verify Website: </a:t>
            </a:r>
            <a:r>
              <a:rPr lang="en-US" b="1" dirty="0">
                <a:solidFill>
                  <a:srgbClr val="FF0000"/>
                </a:solidFill>
                <a:hlinkClick r:id="rId7"/>
              </a:rPr>
              <a:t>www.e-verify.gov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0676E6-4307-432F-A6FF-18D85D81BA0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Form I-9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9EA261A-C52B-4EA0-AB9A-77B8204B00A4}" type="datetime1">
              <a:rPr lang="en-US" smtClean="0"/>
              <a:t>6/26/2019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91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Disclaimer</a:t>
            </a:r>
            <a:endParaRPr lang="en-US" dirty="0" smtClean="0"/>
          </a:p>
        </p:txBody>
      </p:sp>
      <p:sp>
        <p:nvSpPr>
          <p:cNvPr id="1228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74687" lvl="2" indent="0">
              <a:buNone/>
            </a:pPr>
            <a:r>
              <a:rPr lang="en-US" sz="1800" b="1" dirty="0" smtClean="0"/>
              <a:t>Immigration law can be complex and it is not possible to describe every aspect of the process. </a:t>
            </a:r>
          </a:p>
          <a:p>
            <a:pPr marL="674687" lvl="2" indent="0">
              <a:spcBef>
                <a:spcPts val="2400"/>
              </a:spcBef>
              <a:buNone/>
            </a:pPr>
            <a:r>
              <a:rPr lang="en-US" sz="1800" b="1" dirty="0" smtClean="0"/>
              <a:t>This presentation provides basic information to help you become generally familiar with rules and procedures. </a:t>
            </a:r>
          </a:p>
          <a:p>
            <a:pPr marL="674687" lvl="2" indent="0">
              <a:spcBef>
                <a:spcPts val="2400"/>
              </a:spcBef>
              <a:buNone/>
            </a:pPr>
            <a:r>
              <a:rPr lang="en-US" sz="1800" b="1" dirty="0" smtClean="0"/>
              <a:t>For more information on the law and regulations please see our Web site:  </a:t>
            </a:r>
            <a:r>
              <a:rPr lang="en-US" sz="1800" b="1" dirty="0" smtClean="0">
                <a:hlinkClick r:id="rId4"/>
              </a:rPr>
              <a:t>www.e-verify.gov</a:t>
            </a:r>
            <a:endParaRPr lang="en-US" sz="1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6AB72D-B4FF-465E-B767-7B08E7B5995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Form I-9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F51C18F-680E-4878-B998-1FB0CD2ADCB4}" type="datetime1">
              <a:rPr lang="en-US" smtClean="0"/>
              <a:t>6/26/2019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60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0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1676400"/>
            <a:ext cx="8035723" cy="417443"/>
          </a:xfrm>
        </p:spPr>
        <p:txBody>
          <a:bodyPr/>
          <a:lstStyle/>
          <a:p>
            <a:pPr algn="ctr"/>
            <a:r>
              <a:rPr lang="en-US" sz="2600" dirty="0" smtClean="0"/>
              <a:t>Immigrant and Employee Rights Section (IER)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86000"/>
            <a:ext cx="7831932" cy="3796748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The anti-discrimination provisions of the INA are enforced by:</a:t>
            </a:r>
          </a:p>
          <a:p>
            <a:pPr marL="347662" lvl="1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Department of Justice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Civil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Rights Division </a:t>
            </a:r>
          </a:p>
          <a:p>
            <a:pPr marL="347662" lvl="1" indent="0">
              <a:lnSpc>
                <a:spcPct val="100000"/>
              </a:lnSpc>
              <a:buNone/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Immigrant and Employee Rights Section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1400" dirty="0" smtClean="0"/>
              <a:t>Employees may contact the </a:t>
            </a:r>
            <a:r>
              <a:rPr lang="en-US" sz="1400" dirty="0" smtClean="0">
                <a:hlinkClick r:id="rId4"/>
              </a:rPr>
              <a:t>Immigrant and Employee Rights Section (IER) </a:t>
            </a:r>
            <a:r>
              <a:rPr lang="en-US" sz="1400" dirty="0" smtClean="0"/>
              <a:t>to obtain additional information regarding employment discrimination and employee rights and responsibilities*</a:t>
            </a:r>
          </a:p>
          <a:p>
            <a:pPr marL="674687" lvl="2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-800-255-7688 (TDD: 1-800-616-5525)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1600" b="1" i="1" dirty="0" smtClean="0">
                <a:solidFill>
                  <a:srgbClr val="FF0000"/>
                </a:solidFill>
              </a:rPr>
              <a:t>Employers may also contact IER*</a:t>
            </a:r>
          </a:p>
          <a:p>
            <a:pPr marL="674687" lvl="2" indent="0">
              <a:lnSpc>
                <a:spcPct val="100000"/>
              </a:lnSpc>
              <a:buNone/>
            </a:pPr>
            <a:r>
              <a:rPr lang="en-US" b="1" i="1" dirty="0">
                <a:solidFill>
                  <a:srgbClr val="FF0000"/>
                </a:solidFill>
              </a:rPr>
              <a:t>1-800-255-8155 (TDD: </a:t>
            </a:r>
            <a:r>
              <a:rPr lang="en-US" b="1" i="1" dirty="0" smtClean="0">
                <a:solidFill>
                  <a:srgbClr val="FF0000"/>
                </a:solidFill>
              </a:rPr>
              <a:t>1-800-362-2735)</a:t>
            </a:r>
          </a:p>
          <a:p>
            <a:pPr marL="11113" indent="0"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1400" dirty="0" smtClean="0"/>
              <a:t>*callers may remain anonymous	</a:t>
            </a:r>
          </a:p>
          <a:p>
            <a:pPr marL="685800" lvl="2" indent="0">
              <a:buNone/>
            </a:pPr>
            <a:r>
              <a:rPr lang="en-US" sz="1400" dirty="0" smtClean="0"/>
              <a:t>See </a:t>
            </a:r>
            <a:r>
              <a:rPr lang="en-US" sz="1400" dirty="0" smtClean="0">
                <a:hlinkClick r:id="rId5"/>
              </a:rPr>
              <a:t>IER’s “Employer Dos and Don’ts.”</a:t>
            </a:r>
            <a:endParaRPr lang="en-US" sz="1400" dirty="0" smtClean="0"/>
          </a:p>
        </p:txBody>
      </p:sp>
      <p:pic>
        <p:nvPicPr>
          <p:cNvPr id="2" name="Picture 1" descr="U.S. Department of Justice, Immigrant and Employee Rights Section Log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953000"/>
            <a:ext cx="3676318" cy="762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6AB72D-B4FF-465E-B767-7B08E7B5995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Form I-9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625414-9167-4579-AC93-ED91F04C73C0}" type="datetime1">
              <a:rPr lang="en-US" smtClean="0"/>
              <a:t>6/26/2019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369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I-9 Requirements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2362200"/>
            <a:ext cx="82296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29486D"/>
              </a:buClr>
              <a:buFont typeface="Wingdings" pitchFamily="2" charset="2"/>
              <a:buChar char="§"/>
              <a:defRPr sz="2200">
                <a:solidFill>
                  <a:srgbClr val="060000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§"/>
              <a:defRPr>
                <a:solidFill>
                  <a:srgbClr val="060000"/>
                </a:solidFill>
                <a:latin typeface="+mn-lt"/>
              </a:defRPr>
            </a:lvl2pPr>
            <a:lvl3pPr marL="908050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9486D"/>
              </a:buClr>
              <a:buFont typeface="Wingdings" pitchFamily="2" charset="2"/>
              <a:buChar char="§"/>
              <a:defRPr sz="1600">
                <a:solidFill>
                  <a:srgbClr val="060000"/>
                </a:solidFill>
                <a:latin typeface="+mn-lt"/>
              </a:defRPr>
            </a:lvl3pPr>
            <a:lvl4pPr marL="1254125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§"/>
              <a:defRPr sz="1400">
                <a:solidFill>
                  <a:srgbClr val="060000"/>
                </a:solidFill>
                <a:latin typeface="+mn-lt"/>
              </a:defRPr>
            </a:lvl4pPr>
            <a:lvl5pPr marL="1590675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9486D"/>
              </a:buClr>
              <a:buFont typeface="Wingdings" pitchFamily="2" charset="2"/>
              <a:buChar char="§"/>
              <a:defRPr sz="1200">
                <a:solidFill>
                  <a:srgbClr val="060000"/>
                </a:solidFill>
                <a:latin typeface="+mn-lt"/>
              </a:defRPr>
            </a:lvl5pPr>
            <a:lvl6pPr marL="2047875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505075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62275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419475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b="1" kern="0" dirty="0" smtClean="0"/>
              <a:t>All U.S. employers must have a </a:t>
            </a:r>
            <a:r>
              <a:rPr lang="en-US" sz="2400" b="1" kern="0" dirty="0" smtClean="0">
                <a:solidFill>
                  <a:srgbClr val="376092"/>
                </a:solidFill>
              </a:rPr>
              <a:t>Form I-9 </a:t>
            </a:r>
            <a:r>
              <a:rPr lang="en-US" sz="2400" b="1" kern="0" dirty="0" smtClean="0"/>
              <a:t>on file for all current employees.</a:t>
            </a:r>
          </a:p>
          <a:p>
            <a:pPr marL="681037" lvl="1" indent="-342900">
              <a:spcBef>
                <a:spcPts val="2400"/>
              </a:spcBef>
            </a:pPr>
            <a:r>
              <a:rPr lang="en-US" sz="1900" dirty="0">
                <a:solidFill>
                  <a:srgbClr val="000000"/>
                </a:solidFill>
              </a:rPr>
              <a:t>The revised form has a revision date of July 17, 2017N. </a:t>
            </a:r>
            <a:r>
              <a:rPr lang="en-US" sz="1900" dirty="0"/>
              <a:t>As of </a:t>
            </a:r>
            <a:r>
              <a:rPr lang="en-US" sz="1900" dirty="0" smtClean="0"/>
              <a:t>September 18, 2017</a:t>
            </a:r>
            <a:r>
              <a:rPr lang="en-US" sz="1900" dirty="0"/>
              <a:t>, employers must use this revised form for all newly hired employees and any necessary reverification.  </a:t>
            </a:r>
          </a:p>
          <a:p>
            <a:pPr marL="1017587" lvl="2" indent="-342900">
              <a:spcBef>
                <a:spcPts val="2400"/>
              </a:spcBef>
            </a:pPr>
            <a:r>
              <a:rPr lang="en-US" sz="1700" u="sng" kern="0" dirty="0" smtClean="0"/>
              <a:t>Exception</a:t>
            </a:r>
            <a:r>
              <a:rPr lang="en-US" sz="1700" kern="0" dirty="0" smtClean="0"/>
              <a:t>: Employers are not required to have Forms I-9 for employees hired on or before November 6, 1986.</a:t>
            </a:r>
          </a:p>
          <a:p>
            <a:pPr marL="681037" lvl="1" indent="-342900">
              <a:spcBef>
                <a:spcPts val="2400"/>
              </a:spcBef>
            </a:pPr>
            <a:r>
              <a:rPr lang="en-US" b="1" dirty="0">
                <a:solidFill>
                  <a:srgbClr val="FF0000"/>
                </a:solidFill>
              </a:rPr>
              <a:t>You may delegate the authority to complete Form I-9 to a responsible agent, however, you will retain liability for any errors.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6AB72D-B4FF-465E-B767-7B08E7B5995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Form I-9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750DE3-B90A-4B0E-962B-D60DA3E87580}" type="datetime1">
              <a:rPr lang="en-US" smtClean="0"/>
              <a:t>6/26/2019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34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874510" y="1532492"/>
            <a:ext cx="7542213" cy="498327"/>
          </a:xfrm>
        </p:spPr>
        <p:txBody>
          <a:bodyPr/>
          <a:lstStyle/>
          <a:p>
            <a:r>
              <a:rPr lang="en-US" sz="3600" dirty="0" smtClean="0"/>
              <a:t>Completing Form I-9</a:t>
            </a:r>
          </a:p>
        </p:txBody>
      </p:sp>
      <p:pic>
        <p:nvPicPr>
          <p:cNvPr id="1028" name="Picture 4" descr="Screenshot of page 1 of the Form I-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16" y="2057400"/>
            <a:ext cx="3200400" cy="4170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 descr="Screenshot of page 2 of the Form I-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92" y="2099611"/>
            <a:ext cx="3208807" cy="4128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86AB72D-B4FF-465E-B767-7B08E7B599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Form I-9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F31486E-C7A6-4F23-91D3-AABB6EA7C7BB}" type="datetime1">
              <a:rPr lang="en-US" smtClean="0"/>
              <a:t>6/26/2019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83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74510" y="1532492"/>
            <a:ext cx="7542213" cy="572755"/>
          </a:xfrm>
        </p:spPr>
        <p:txBody>
          <a:bodyPr/>
          <a:lstStyle/>
          <a:p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Lists of Acceptable Documents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0484" y="2355574"/>
            <a:ext cx="3812003" cy="37967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 smtClean="0"/>
              <a:t>Use MOST CURRENT </a:t>
            </a:r>
            <a:r>
              <a:rPr lang="en-US" sz="1600" dirty="0" smtClean="0">
                <a:hlinkClick r:id="rId4"/>
              </a:rPr>
              <a:t>Form I-9</a:t>
            </a:r>
            <a:r>
              <a:rPr lang="en-US" sz="1600" dirty="0" smtClean="0"/>
              <a:t> VERSION, 07/17/17 N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1600" dirty="0" smtClean="0"/>
              <a:t>You must make the Lists of Acceptable Documents available to your EMPLOYEE when he or she is completing the Form I-9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1600" dirty="0" smtClean="0"/>
              <a:t>The EMPLOYEE MUST provide: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One document from </a:t>
            </a:r>
            <a:r>
              <a:rPr lang="en-US" sz="1600" b="1" dirty="0" smtClean="0">
                <a:solidFill>
                  <a:srgbClr val="376092"/>
                </a:solidFill>
              </a:rPr>
              <a:t>List A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 smtClean="0"/>
              <a:t>OR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 smtClean="0"/>
              <a:t>One document from </a:t>
            </a:r>
            <a:r>
              <a:rPr lang="en-US" sz="1600" b="1" dirty="0" smtClean="0">
                <a:solidFill>
                  <a:srgbClr val="376092"/>
                </a:solidFill>
              </a:rPr>
              <a:t>List B </a:t>
            </a:r>
            <a:r>
              <a:rPr lang="en-US" sz="1600" dirty="0" smtClean="0"/>
              <a:t>AND one document from </a:t>
            </a:r>
            <a:r>
              <a:rPr lang="en-US" sz="1600" b="1" dirty="0" smtClean="0">
                <a:solidFill>
                  <a:srgbClr val="376092"/>
                </a:solidFill>
              </a:rPr>
              <a:t>List C</a:t>
            </a:r>
            <a:endParaRPr lang="en-US" sz="1600" b="1" dirty="0">
              <a:solidFill>
                <a:srgbClr val="376092"/>
              </a:solidFill>
            </a:endParaRPr>
          </a:p>
        </p:txBody>
      </p:sp>
      <p:pic>
        <p:nvPicPr>
          <p:cNvPr id="2" name="Picture 2" descr="Screenshot of the List of Acceptable Docum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399"/>
            <a:ext cx="3429000" cy="41974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86AB72D-B4FF-465E-B767-7B08E7B5995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Form I-9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0792A78-3D2C-4588-ACBB-EFEA1BDADD79}" type="datetime1">
              <a:rPr lang="en-US" smtClean="0"/>
              <a:t>6/26/2019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08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 descr="Screenshot image of &#10;Section 1: Employee Information and Attesta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Section 1: Employee Information</a:t>
            </a:r>
          </a:p>
        </p:txBody>
      </p:sp>
      <p:pic>
        <p:nvPicPr>
          <p:cNvPr id="2" name="Picture 1" descr="Screenshot of Section 1 of the Form I-9 including demographics fields.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8153400" cy="28956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74510" y="5257800"/>
            <a:ext cx="7542213" cy="894522"/>
          </a:xfrm>
        </p:spPr>
        <p:txBody>
          <a:bodyPr anchor="b"/>
          <a:lstStyle/>
          <a:p>
            <a:r>
              <a:rPr lang="en-US" sz="2000" dirty="0" smtClean="0"/>
              <a:t>To be completed by </a:t>
            </a:r>
            <a:r>
              <a:rPr lang="en-US" sz="2000" b="1" dirty="0" smtClean="0">
                <a:solidFill>
                  <a:srgbClr val="376092"/>
                </a:solidFill>
              </a:rPr>
              <a:t>EMPLOYEE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Employer </a:t>
            </a:r>
            <a:r>
              <a:rPr lang="en-US" sz="2000" b="1" dirty="0">
                <a:solidFill>
                  <a:srgbClr val="376092"/>
                </a:solidFill>
              </a:rPr>
              <a:t>MUST</a:t>
            </a:r>
            <a:r>
              <a:rPr lang="en-US" sz="2000" dirty="0" smtClean="0"/>
              <a:t> verify </a:t>
            </a:r>
            <a:r>
              <a:rPr lang="en-US" sz="2000" dirty="0" smtClean="0">
                <a:hlinkClick r:id="rId5"/>
              </a:rPr>
              <a:t>Section 1</a:t>
            </a:r>
            <a:r>
              <a:rPr lang="en-US" sz="2000" dirty="0" smtClean="0"/>
              <a:t> is </a:t>
            </a:r>
            <a:r>
              <a:rPr lang="en-US" sz="2000" b="1" dirty="0">
                <a:solidFill>
                  <a:srgbClr val="376092"/>
                </a:solidFill>
              </a:rPr>
              <a:t>COMPLETE</a:t>
            </a:r>
            <a:r>
              <a:rPr lang="en-US" sz="2000" dirty="0" smtClean="0"/>
              <a:t>.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6AB72D-B4FF-465E-B767-7B08E7B5995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Form I-9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9972271-352F-4C38-9FF2-54A2C88FDA49}" type="datetime1">
              <a:rPr lang="en-US" smtClean="0"/>
              <a:t>6/26/2019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76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5"/>
          <p:cNvSpPr>
            <a:spLocks noGrp="1" noChangeArrowheads="1"/>
          </p:cNvSpPr>
          <p:nvPr>
            <p:ph type="title"/>
          </p:nvPr>
        </p:nvSpPr>
        <p:spPr>
          <a:xfrm>
            <a:off x="874510" y="1532492"/>
            <a:ext cx="7542213" cy="572159"/>
          </a:xfrm>
        </p:spPr>
        <p:txBody>
          <a:bodyPr/>
          <a:lstStyle/>
          <a:p>
            <a:r>
              <a:rPr lang="en-US" sz="3600" dirty="0" smtClean="0"/>
              <a:t>Section 1: Employee Attestation</a:t>
            </a:r>
          </a:p>
        </p:txBody>
      </p:sp>
      <p:pic>
        <p:nvPicPr>
          <p:cNvPr id="7" name="Picture 6" descr="Section 1 employee attestion boxe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57401"/>
            <a:ext cx="6781800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95349" y="5105400"/>
            <a:ext cx="7542213" cy="1163879"/>
          </a:xfrm>
        </p:spPr>
        <p:txBody>
          <a:bodyPr anchor="b"/>
          <a:lstStyle/>
          <a:p>
            <a:r>
              <a:rPr lang="en-US" sz="1600" dirty="0" smtClean="0"/>
              <a:t>The EMPLOYEE </a:t>
            </a:r>
            <a:r>
              <a:rPr lang="en-US" sz="1600" b="1" dirty="0" smtClean="0">
                <a:solidFill>
                  <a:srgbClr val="376092"/>
                </a:solidFill>
              </a:rPr>
              <a:t>MUST</a:t>
            </a:r>
            <a:r>
              <a:rPr lang="en-US" sz="1600" dirty="0" smtClean="0">
                <a:solidFill>
                  <a:srgbClr val="376092"/>
                </a:solidFill>
              </a:rPr>
              <a:t> </a:t>
            </a:r>
            <a:r>
              <a:rPr lang="en-US" sz="1600" dirty="0" smtClean="0"/>
              <a:t>select one of the four categories and sign and date Section 1 of Form I-9.</a:t>
            </a:r>
          </a:p>
          <a:p>
            <a:r>
              <a:rPr lang="en-US" sz="1600" b="1" i="1" dirty="0" smtClean="0"/>
              <a:t>All employees must complete </a:t>
            </a:r>
            <a:r>
              <a:rPr lang="en-US" sz="1600" b="1" i="1" dirty="0" smtClean="0">
                <a:hlinkClick r:id="rId5"/>
              </a:rPr>
              <a:t>Section 1</a:t>
            </a:r>
            <a:r>
              <a:rPr lang="en-US" sz="1600" b="1" i="1" dirty="0" smtClean="0"/>
              <a:t> no later than the first business day of employment for pay.</a:t>
            </a:r>
            <a:endParaRPr lang="en-US" sz="1600" b="1" i="1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6AB72D-B4FF-465E-B767-7B08E7B5995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Form I-9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AD978EF-7542-46E7-AAF0-84EB56C57A5F}" type="datetime1">
              <a:rPr lang="en-US" smtClean="0"/>
              <a:t>6/26/2019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97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9887" y="1862210"/>
            <a:ext cx="8559209" cy="713751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>Section 1: Preparer/Translator  (P/T) Certification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idx="1"/>
          </p:nvPr>
        </p:nvSpPr>
        <p:spPr>
          <a:xfrm>
            <a:off x="515416" y="2743200"/>
            <a:ext cx="8382000" cy="2133600"/>
          </a:xfrm>
        </p:spPr>
        <p:txBody>
          <a:bodyPr anchor="b"/>
          <a:lstStyle/>
          <a:p>
            <a:pPr marL="0" indent="0">
              <a:buNone/>
            </a:pPr>
            <a:r>
              <a:rPr lang="en-US" sz="1600" dirty="0" smtClean="0"/>
              <a:t>Required when Section 1 is prepared by someone other than the employee</a:t>
            </a:r>
            <a:r>
              <a:rPr lang="en-US" sz="1400" dirty="0" smtClean="0"/>
              <a:t>. </a:t>
            </a:r>
          </a:p>
          <a:p>
            <a:pPr marL="0" indent="0">
              <a:buNone/>
            </a:pPr>
            <a:r>
              <a:rPr lang="en-US" sz="1600" dirty="0" smtClean="0"/>
              <a:t>Employees must:</a:t>
            </a:r>
          </a:p>
          <a:p>
            <a:r>
              <a:rPr lang="en-US" sz="1600" b="1" dirty="0" smtClean="0">
                <a:solidFill>
                  <a:srgbClr val="376092"/>
                </a:solidFill>
              </a:rPr>
              <a:t>Check </a:t>
            </a:r>
            <a:r>
              <a:rPr lang="en-US" sz="1600" b="1" dirty="0">
                <a:solidFill>
                  <a:srgbClr val="376092"/>
                </a:solidFill>
              </a:rPr>
              <a:t>the first box </a:t>
            </a:r>
            <a:r>
              <a:rPr lang="en-US" sz="1600" dirty="0"/>
              <a:t>if they </a:t>
            </a:r>
            <a:r>
              <a:rPr lang="en-US" sz="1600" b="1" dirty="0"/>
              <a:t>don’t</a:t>
            </a:r>
            <a:r>
              <a:rPr lang="en-US" sz="1600" dirty="0"/>
              <a:t> use a preparer or </a:t>
            </a:r>
            <a:r>
              <a:rPr lang="en-US" sz="1600" dirty="0" smtClean="0"/>
              <a:t>translator. No </a:t>
            </a:r>
            <a:r>
              <a:rPr lang="en-US" sz="1600" dirty="0"/>
              <a:t>entries can be made in the fields as the check box is equivalent to stating N/A</a:t>
            </a:r>
            <a:r>
              <a:rPr lang="en-US" sz="1600" dirty="0" smtClean="0"/>
              <a:t>.</a:t>
            </a:r>
          </a:p>
          <a:p>
            <a:r>
              <a:rPr lang="en-US" sz="1600" b="1" dirty="0" smtClean="0">
                <a:solidFill>
                  <a:srgbClr val="376092"/>
                </a:solidFill>
              </a:rPr>
              <a:t>Check </a:t>
            </a:r>
            <a:r>
              <a:rPr lang="en-US" sz="1600" b="1" dirty="0">
                <a:solidFill>
                  <a:srgbClr val="376092"/>
                </a:solidFill>
              </a:rPr>
              <a:t>the second box </a:t>
            </a:r>
            <a:r>
              <a:rPr lang="en-US" sz="1600" dirty="0" smtClean="0">
                <a:solidFill>
                  <a:srgbClr val="000000"/>
                </a:solidFill>
              </a:rPr>
              <a:t>if they </a:t>
            </a:r>
            <a:r>
              <a:rPr lang="en-US" sz="1600" b="1" dirty="0" smtClean="0">
                <a:solidFill>
                  <a:srgbClr val="000000"/>
                </a:solidFill>
              </a:rPr>
              <a:t>use</a:t>
            </a:r>
            <a:r>
              <a:rPr lang="en-US" sz="1600" dirty="0" smtClean="0">
                <a:solidFill>
                  <a:srgbClr val="000000"/>
                </a:solidFill>
              </a:rPr>
              <a:t> a P/T, </a:t>
            </a:r>
            <a:r>
              <a:rPr lang="en-US" sz="1600" dirty="0">
                <a:solidFill>
                  <a:srgbClr val="000000"/>
                </a:solidFill>
              </a:rPr>
              <a:t>then choose from the drop-down menu the number of preparers and translators used. 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1026" name="Picture 2" descr="P/T fields for Sectio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199" y="4800600"/>
            <a:ext cx="4826001" cy="13709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6AB72D-B4FF-465E-B767-7B08E7B5995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Form I-9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6BFACB9-AB13-4158-8536-FFA7A4EDA9CD}" type="datetime1">
              <a:rPr lang="en-US" smtClean="0"/>
              <a:t>6/26/2019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3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2250" y="1840837"/>
            <a:ext cx="8659350" cy="713751"/>
          </a:xfrm>
        </p:spPr>
        <p:txBody>
          <a:bodyPr/>
          <a:lstStyle/>
          <a:p>
            <a:r>
              <a:rPr lang="en-US" sz="3200" dirty="0" smtClean="0">
                <a:hlinkClick r:id="rId4"/>
              </a:rPr>
              <a:t>Section 2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Employer Certification of Document Review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6567" y="2727714"/>
            <a:ext cx="4029739" cy="338600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/>
              <a:t>Completed by EMPLOYER.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1800" dirty="0" smtClean="0"/>
              <a:t>MUST be completed no later than </a:t>
            </a:r>
            <a:r>
              <a:rPr lang="en-US" sz="1800" dirty="0">
                <a:solidFill>
                  <a:srgbClr val="000000"/>
                </a:solidFill>
              </a:rPr>
              <a:t>3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business</a:t>
            </a:r>
            <a:r>
              <a:rPr lang="en-US" sz="1800" dirty="0" smtClean="0">
                <a:solidFill>
                  <a:srgbClr val="000000"/>
                </a:solidFill>
              </a:rPr>
              <a:t> days</a:t>
            </a:r>
            <a:r>
              <a:rPr lang="en-US" sz="1800" dirty="0" smtClean="0">
                <a:solidFill>
                  <a:srgbClr val="376092"/>
                </a:solidFill>
              </a:rPr>
              <a:t> </a:t>
            </a:r>
            <a:r>
              <a:rPr lang="en-US" sz="1800" b="1" i="1" dirty="0" smtClean="0">
                <a:solidFill>
                  <a:srgbClr val="C00000"/>
                </a:solidFill>
              </a:rPr>
              <a:t>after</a:t>
            </a:r>
            <a:r>
              <a:rPr lang="en-US" sz="1800" dirty="0" smtClean="0"/>
              <a:t> the employee begins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day of work for pay.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1800" dirty="0" smtClean="0"/>
              <a:t>EMPLOYER MUST examine </a:t>
            </a:r>
            <a:r>
              <a:rPr lang="en-US" sz="1800" dirty="0"/>
              <a:t>original documents </a:t>
            </a:r>
            <a:r>
              <a:rPr lang="en-US" sz="1800" b="1" dirty="0" smtClean="0">
                <a:solidFill>
                  <a:srgbClr val="376092"/>
                </a:solidFill>
              </a:rPr>
              <a:t>in presence of employee</a:t>
            </a:r>
            <a:r>
              <a:rPr lang="en-US" sz="1800" dirty="0" smtClean="0"/>
              <a:t>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1800" dirty="0" smtClean="0"/>
              <a:t>Documents MUST be </a:t>
            </a:r>
            <a:r>
              <a:rPr lang="en-US" sz="1800" b="1" dirty="0">
                <a:solidFill>
                  <a:srgbClr val="376092"/>
                </a:solidFill>
              </a:rPr>
              <a:t>UNEXPIRED</a:t>
            </a:r>
            <a:r>
              <a:rPr lang="en-US" sz="1800" dirty="0" smtClean="0"/>
              <a:t>.</a:t>
            </a:r>
          </a:p>
          <a:p>
            <a:pPr>
              <a:lnSpc>
                <a:spcPct val="100000"/>
              </a:lnSpc>
            </a:pPr>
            <a:endParaRPr lang="en-US" sz="180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86AB72D-B4FF-465E-B767-7B08E7B5995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Content Placeholder 9" descr="Lists of acceptable documents screenshot"/>
          <p:cNvPicPr>
            <a:picLocks noGrp="1" noChangeAspect="1"/>
          </p:cNvPicPr>
          <p:nvPr>
            <p:ph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19400"/>
            <a:ext cx="3124200" cy="3236917"/>
          </a:xfrm>
          <a:ln>
            <a:solidFill>
              <a:schemeClr val="tx1"/>
            </a:solidFill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Form I-9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3DE0108-7BCC-48B6-9476-B565DDAB215D}" type="datetime1">
              <a:rPr lang="en-US" smtClean="0"/>
              <a:t>6/26/2019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79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ston Master">
  <a:themeElements>
    <a:clrScheme name="Custom 3">
      <a:dk1>
        <a:srgbClr val="000D60"/>
      </a:dk1>
      <a:lt1>
        <a:srgbClr val="FFFFFF"/>
      </a:lt1>
      <a:dk2>
        <a:srgbClr val="00135D"/>
      </a:dk2>
      <a:lt2>
        <a:srgbClr val="00135D"/>
      </a:lt2>
      <a:accent1>
        <a:srgbClr val="F3AB27"/>
      </a:accent1>
      <a:accent2>
        <a:srgbClr val="B0B1B3"/>
      </a:accent2>
      <a:accent3>
        <a:srgbClr val="FFFFFF"/>
      </a:accent3>
      <a:accent4>
        <a:srgbClr val="000951"/>
      </a:accent4>
      <a:accent5>
        <a:srgbClr val="F8D2AC"/>
      </a:accent5>
      <a:accent6>
        <a:srgbClr val="9FA0A2"/>
      </a:accent6>
      <a:hlink>
        <a:srgbClr val="C00000"/>
      </a:hlink>
      <a:folHlink>
        <a:srgbClr val="FF0000"/>
      </a:folHlink>
    </a:clrScheme>
    <a:fontScheme name="Boston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oston Master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ton Master 2">
        <a:dk1>
          <a:srgbClr val="000D60"/>
        </a:dk1>
        <a:lt1>
          <a:srgbClr val="FFFFFF"/>
        </a:lt1>
        <a:dk2>
          <a:srgbClr val="00135D"/>
        </a:dk2>
        <a:lt2>
          <a:srgbClr val="00135D"/>
        </a:lt2>
        <a:accent1>
          <a:srgbClr val="F3AB27"/>
        </a:accent1>
        <a:accent2>
          <a:srgbClr val="B0B1B3"/>
        </a:accent2>
        <a:accent3>
          <a:srgbClr val="FFFFFF"/>
        </a:accent3>
        <a:accent4>
          <a:srgbClr val="000951"/>
        </a:accent4>
        <a:accent5>
          <a:srgbClr val="F8D2AC"/>
        </a:accent5>
        <a:accent6>
          <a:srgbClr val="9FA0A2"/>
        </a:accent6>
        <a:hlink>
          <a:srgbClr val="EAAA36"/>
        </a:hlink>
        <a:folHlink>
          <a:srgbClr val="EAAA3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oston Master">
  <a:themeElements>
    <a:clrScheme name="Custom 3">
      <a:dk1>
        <a:srgbClr val="000D60"/>
      </a:dk1>
      <a:lt1>
        <a:srgbClr val="FFFFFF"/>
      </a:lt1>
      <a:dk2>
        <a:srgbClr val="00135D"/>
      </a:dk2>
      <a:lt2>
        <a:srgbClr val="00135D"/>
      </a:lt2>
      <a:accent1>
        <a:srgbClr val="F3AB27"/>
      </a:accent1>
      <a:accent2>
        <a:srgbClr val="B0B1B3"/>
      </a:accent2>
      <a:accent3>
        <a:srgbClr val="FFFFFF"/>
      </a:accent3>
      <a:accent4>
        <a:srgbClr val="000951"/>
      </a:accent4>
      <a:accent5>
        <a:srgbClr val="F8D2AC"/>
      </a:accent5>
      <a:accent6>
        <a:srgbClr val="9FA0A2"/>
      </a:accent6>
      <a:hlink>
        <a:srgbClr val="C00000"/>
      </a:hlink>
      <a:folHlink>
        <a:srgbClr val="FF0000"/>
      </a:folHlink>
    </a:clrScheme>
    <a:fontScheme name="Boston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oston Master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ton Master 2">
        <a:dk1>
          <a:srgbClr val="000D60"/>
        </a:dk1>
        <a:lt1>
          <a:srgbClr val="FFFFFF"/>
        </a:lt1>
        <a:dk2>
          <a:srgbClr val="00135D"/>
        </a:dk2>
        <a:lt2>
          <a:srgbClr val="00135D"/>
        </a:lt2>
        <a:accent1>
          <a:srgbClr val="F3AB27"/>
        </a:accent1>
        <a:accent2>
          <a:srgbClr val="B0B1B3"/>
        </a:accent2>
        <a:accent3>
          <a:srgbClr val="FFFFFF"/>
        </a:accent3>
        <a:accent4>
          <a:srgbClr val="000951"/>
        </a:accent4>
        <a:accent5>
          <a:srgbClr val="F8D2AC"/>
        </a:accent5>
        <a:accent6>
          <a:srgbClr val="9FA0A2"/>
        </a:accent6>
        <a:hlink>
          <a:srgbClr val="EAAA36"/>
        </a:hlink>
        <a:folHlink>
          <a:srgbClr val="EAAA3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239317E4B8D54C9F2196C84FACFDEC" ma:contentTypeVersion="0" ma:contentTypeDescription="Create a new document." ma:contentTypeScope="" ma:versionID="5eae09fc4e55338496e52e54ff7a289c">
  <xsd:schema xmlns:xsd="http://www.w3.org/2001/XMLSchema" xmlns:xs="http://www.w3.org/2001/XMLSchema" xmlns:p="http://schemas.microsoft.com/office/2006/metadata/properties" xmlns:ns2="517cebd4-22d8-451e-8e5c-ae1aecd5b0c1" targetNamespace="http://schemas.microsoft.com/office/2006/metadata/properties" ma:root="true" ma:fieldsID="496652ed3b25e8a73a4124a3090054dd" ns2:_="">
    <xsd:import namespace="517cebd4-22d8-451e-8e5c-ae1aecd5b0c1"/>
    <xsd:element name="properties">
      <xsd:complexType>
        <xsd:sequence>
          <xsd:element name="documentManagement">
            <xsd:complexType>
              <xsd:all>
                <xsd:element ref="ns2:ECN_x0020_Archiv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7cebd4-22d8-451e-8e5c-ae1aecd5b0c1" elementFormDefault="qualified">
    <xsd:import namespace="http://schemas.microsoft.com/office/2006/documentManagement/types"/>
    <xsd:import namespace="http://schemas.microsoft.com/office/infopath/2007/PartnerControls"/>
    <xsd:element name="ECN_x0020_Archive" ma:index="8" nillable="true" ma:displayName="ECN Archive" ma:default="ESD" ma:format="Dropdown" ma:internalName="ECN_x0020_Archive">
      <xsd:simpleType>
        <xsd:restriction base="dms:Choice">
          <xsd:enumeration value="ESD"/>
        </xsd:restriction>
      </xsd:simpleType>
    </xsd:element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N_x0020_Archive xmlns="517cebd4-22d8-451e-8e5c-ae1aecd5b0c1">ESD</ECN_x0020_Archive>
    <_dlc_DocId xmlns="517cebd4-22d8-451e-8e5c-ae1aecd5b0c1">DYPJ7ZT4QYN2-3308-29</_dlc_DocId>
    <_dlc_DocIdUrl xmlns="517cebd4-22d8-451e-8e5c-ae1aecd5b0c1">
      <Url>http://ecn.uscis.dhs.gov/team/esd/Division/VER/OPS/Outreach/_layouts/DocIdRedir.aspx?ID=DYPJ7ZT4QYN2-3308-29</Url>
      <Description>DYPJ7ZT4QYN2-3308-29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7813E5-68E8-4FA0-90C4-08ABE7FDC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7cebd4-22d8-451e-8e5c-ae1aecd5b0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D02267-D05D-406B-9B97-62C5B3FBE1A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F7A7090-C1CB-4C9D-B434-52C959F2F8E2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517cebd4-22d8-451e-8e5c-ae1aecd5b0c1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D6864F4D-5270-43E5-8B99-EA0AC449BF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2939</TotalTime>
  <Words>1005</Words>
  <Application>Microsoft Office PowerPoint</Application>
  <PresentationFormat>On-screen Show (4:3)</PresentationFormat>
  <Paragraphs>186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Boston Master</vt:lpstr>
      <vt:lpstr>1_Boston Master</vt:lpstr>
      <vt:lpstr>Form I-9 Mistakes Big or Small…. Avoid them All!!</vt:lpstr>
      <vt:lpstr>Immigrant and Employee Rights Section (IER)</vt:lpstr>
      <vt:lpstr>Form I-9 Requirements</vt:lpstr>
      <vt:lpstr>Completing Form I-9</vt:lpstr>
      <vt:lpstr>  Lists of Acceptable Documents</vt:lpstr>
      <vt:lpstr>Section 1: Employee Information</vt:lpstr>
      <vt:lpstr>Section 1: Employee Attestation</vt:lpstr>
      <vt:lpstr> Section 1: Preparer/Translator  (P/T) Certification</vt:lpstr>
      <vt:lpstr>Section 2  Employer Certification of Document Review</vt:lpstr>
      <vt:lpstr> Section 2: Examining Documents</vt:lpstr>
      <vt:lpstr> Section 2: Copying Documents</vt:lpstr>
      <vt:lpstr> Section 3: Reverification &amp; Rehires</vt:lpstr>
      <vt:lpstr>Section 3: When to Reverify</vt:lpstr>
      <vt:lpstr>Correcting Form I-9</vt:lpstr>
      <vt:lpstr>Retention</vt:lpstr>
      <vt:lpstr>Resources</vt:lpstr>
      <vt:lpstr>Form I-9 Resources</vt:lpstr>
      <vt:lpstr>Customer Service</vt:lpstr>
      <vt:lpstr>Disclaimer</vt:lpstr>
    </vt:vector>
  </TitlesOfParts>
  <Company>United States Citizenship and Immigration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Revised Form I-9 Overview</dc:title>
  <dc:creator>USCIS User</dc:creator>
  <cp:lastModifiedBy>Brian Ard</cp:lastModifiedBy>
  <cp:revision>165</cp:revision>
  <dcterms:created xsi:type="dcterms:W3CDTF">2016-04-25T20:03:21Z</dcterms:created>
  <dcterms:modified xsi:type="dcterms:W3CDTF">2019-06-26T12:04:19Z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0x01010064239317E4B8D54C9F2196C84FACFDEC</vt:lpwstr>
  </property>
  <property fmtid="{D5CDD505-2E9C-101B-9397-08002B2CF9AE}" pid="3" name="_dlc_DocIdItemGuid">
    <vt:lpwstr>327b52c5-48be-4a36-8f4f-32af3b7f731c</vt:lpwstr>
  </property>
</Properties>
</file>