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" strictFirstAndLastChars="0" saveSubsetFonts="1">
  <p:sldMasterIdLst>
    <p:sldMasterId id="2147483648" r:id="rId1"/>
    <p:sldMasterId id="2147483649" r:id="rId2"/>
  </p:sldMasterIdLst>
  <p:notesMasterIdLst>
    <p:notesMasterId r:id="rId22"/>
  </p:notesMasterIdLst>
  <p:handoutMasterIdLst>
    <p:handoutMasterId r:id="rId23"/>
  </p:handoutMasterIdLst>
  <p:sldIdLst>
    <p:sldId id="514" r:id="rId3"/>
    <p:sldId id="515" r:id="rId4"/>
    <p:sldId id="525" r:id="rId5"/>
    <p:sldId id="522" r:id="rId6"/>
    <p:sldId id="527" r:id="rId7"/>
    <p:sldId id="534" r:id="rId8"/>
    <p:sldId id="531" r:id="rId9"/>
    <p:sldId id="532" r:id="rId10"/>
    <p:sldId id="530" r:id="rId11"/>
    <p:sldId id="535" r:id="rId12"/>
    <p:sldId id="523" r:id="rId13"/>
    <p:sldId id="517" r:id="rId14"/>
    <p:sldId id="510" r:id="rId15"/>
    <p:sldId id="518" r:id="rId16"/>
    <p:sldId id="519" r:id="rId17"/>
    <p:sldId id="520" r:id="rId18"/>
    <p:sldId id="512" r:id="rId19"/>
    <p:sldId id="536" r:id="rId20"/>
    <p:sldId id="537" r:id="rId21"/>
  </p:sldIdLst>
  <p:sldSz cx="10160000" cy="7620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5pPr>
    <a:lvl6pPr marL="2286000" algn="l" defTabSz="914400" rtl="0" eaLnBrk="1" latinLnBrk="0" hangingPunct="1"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6pPr>
    <a:lvl7pPr marL="2743200" algn="l" defTabSz="914400" rtl="0" eaLnBrk="1" latinLnBrk="0" hangingPunct="1"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7pPr>
    <a:lvl8pPr marL="3200400" algn="l" defTabSz="914400" rtl="0" eaLnBrk="1" latinLnBrk="0" hangingPunct="1"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8pPr>
    <a:lvl9pPr marL="3657600" algn="l" defTabSz="914400" rtl="0" eaLnBrk="1" latinLnBrk="0" hangingPunct="1">
      <a:defRPr sz="2500" kern="1200">
        <a:solidFill>
          <a:srgbClr val="FFFFFF"/>
        </a:solidFill>
        <a:latin typeface="Gill Sans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BCB8"/>
    <a:srgbClr val="A49892"/>
    <a:srgbClr val="97293B"/>
    <a:srgbClr val="000000"/>
    <a:srgbClr val="530F22"/>
    <a:srgbClr val="D82240"/>
    <a:srgbClr val="76A3C8"/>
    <a:srgbClr val="85ACCD"/>
    <a:srgbClr val="88ACCA"/>
    <a:srgbClr val="6F8B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1508" autoAdjust="0"/>
    <p:restoredTop sz="94728" autoAdjust="0"/>
  </p:normalViewPr>
  <p:slideViewPr>
    <p:cSldViewPr>
      <p:cViewPr>
        <p:scale>
          <a:sx n="66" d="100"/>
          <a:sy n="66" d="100"/>
        </p:scale>
        <p:origin x="-2478" y="-402"/>
      </p:cViewPr>
      <p:guideLst>
        <p:guide orient="horz" pos="2400"/>
        <p:guide pos="320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218" y="-10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553BF6-BBBD-4DA6-8A72-95EAF27AF338}" type="doc">
      <dgm:prSet loTypeId="urn:microsoft.com/office/officeart/2005/8/layout/pyramid1" loCatId="pyramid" qsTypeId="urn:microsoft.com/office/officeart/2005/8/quickstyle/simple3" qsCatId="simple" csTypeId="urn:microsoft.com/office/officeart/2005/8/colors/accent1_2" csCatId="accent1" phldr="1"/>
      <dgm:spPr/>
    </dgm:pt>
    <dgm:pt modelId="{1C8B8D5C-6B46-4516-A7E3-C292B1FC84DD}">
      <dgm:prSet phldrT="[Text]" custT="1"/>
      <dgm:spPr>
        <a:solidFill>
          <a:srgbClr val="C4BCB8"/>
        </a:solidFill>
      </dgm:spPr>
      <dgm:t>
        <a:bodyPr tIns="182880" anchor="b" anchorCtr="0"/>
        <a:lstStyle/>
        <a:p>
          <a:r>
            <a:rPr lang="en-US" sz="2400" i="0" dirty="0" smtClean="0">
              <a:solidFill>
                <a:schemeClr val="bg1"/>
              </a:solidFill>
              <a:latin typeface="Gill Sans MT" pitchFamily="34" charset="0"/>
            </a:rPr>
            <a:t>Influence Change</a:t>
          </a:r>
          <a:endParaRPr lang="en-US" sz="2400" i="0" dirty="0">
            <a:solidFill>
              <a:schemeClr val="bg1"/>
            </a:solidFill>
            <a:latin typeface="Gill Sans MT" pitchFamily="34" charset="0"/>
          </a:endParaRPr>
        </a:p>
      </dgm:t>
    </dgm:pt>
    <dgm:pt modelId="{9D97131E-CFC7-4E27-9558-DD0021F11D95}" type="parTrans" cxnId="{D27BC245-BB82-4B16-B0CA-36A57E57ECA5}">
      <dgm:prSet/>
      <dgm:spPr/>
      <dgm:t>
        <a:bodyPr/>
        <a:lstStyle/>
        <a:p>
          <a:endParaRPr lang="en-US"/>
        </a:p>
      </dgm:t>
    </dgm:pt>
    <dgm:pt modelId="{AD9AE596-1EA7-42F2-8A8C-34B1C2CF6CA4}" type="sibTrans" cxnId="{D27BC245-BB82-4B16-B0CA-36A57E57ECA5}">
      <dgm:prSet/>
      <dgm:spPr/>
      <dgm:t>
        <a:bodyPr/>
        <a:lstStyle/>
        <a:p>
          <a:endParaRPr lang="en-US"/>
        </a:p>
      </dgm:t>
    </dgm:pt>
    <dgm:pt modelId="{D7C05C29-B86D-40A4-AF16-978DAC0B45E2}">
      <dgm:prSet phldrT="[Text]" custT="1"/>
      <dgm:spPr>
        <a:solidFill>
          <a:srgbClr val="97293B"/>
        </a:solidFill>
      </dgm:spPr>
      <dgm:t>
        <a:bodyPr/>
        <a:lstStyle/>
        <a:p>
          <a:r>
            <a:rPr lang="en-US" sz="3900" i="0" dirty="0" smtClean="0">
              <a:solidFill>
                <a:schemeClr val="bg1"/>
              </a:solidFill>
              <a:latin typeface="Gill Sans MT" pitchFamily="34" charset="0"/>
            </a:rPr>
            <a:t>Enhance Teamwork</a:t>
          </a:r>
          <a:endParaRPr lang="en-US" sz="3900" i="0" dirty="0">
            <a:solidFill>
              <a:schemeClr val="bg1"/>
            </a:solidFill>
            <a:latin typeface="Gill Sans MT" pitchFamily="34" charset="0"/>
          </a:endParaRPr>
        </a:p>
      </dgm:t>
    </dgm:pt>
    <dgm:pt modelId="{C6B4F50A-FB38-48D2-B947-C94023548780}" type="parTrans" cxnId="{7BDAEE92-39EC-4C05-A970-640AD86750A3}">
      <dgm:prSet/>
      <dgm:spPr/>
      <dgm:t>
        <a:bodyPr/>
        <a:lstStyle/>
        <a:p>
          <a:endParaRPr lang="en-US"/>
        </a:p>
      </dgm:t>
    </dgm:pt>
    <dgm:pt modelId="{EDF1E1F7-366A-41ED-BD3A-B0B67AE68117}" type="sibTrans" cxnId="{7BDAEE92-39EC-4C05-A970-640AD86750A3}">
      <dgm:prSet/>
      <dgm:spPr/>
      <dgm:t>
        <a:bodyPr/>
        <a:lstStyle/>
        <a:p>
          <a:endParaRPr lang="en-US"/>
        </a:p>
      </dgm:t>
    </dgm:pt>
    <dgm:pt modelId="{242CBB68-9241-4C05-B6DE-A29A3F2F0196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3200" i="0" dirty="0" smtClean="0">
              <a:solidFill>
                <a:schemeClr val="bg1"/>
              </a:solidFill>
              <a:latin typeface="Gill Sans MT" pitchFamily="34" charset="0"/>
            </a:rPr>
            <a:t>Connect with Others</a:t>
          </a:r>
          <a:endParaRPr lang="en-US" sz="3200" i="0" dirty="0">
            <a:solidFill>
              <a:schemeClr val="bg1"/>
            </a:solidFill>
            <a:latin typeface="Gill Sans MT" pitchFamily="34" charset="0"/>
          </a:endParaRPr>
        </a:p>
      </dgm:t>
    </dgm:pt>
    <dgm:pt modelId="{81784CFC-9E1C-4BD4-A246-1783A58E4592}" type="parTrans" cxnId="{224A901F-858B-4BA1-AFF7-AFF90B00A1A4}">
      <dgm:prSet/>
      <dgm:spPr/>
      <dgm:t>
        <a:bodyPr/>
        <a:lstStyle/>
        <a:p>
          <a:endParaRPr lang="en-US"/>
        </a:p>
      </dgm:t>
    </dgm:pt>
    <dgm:pt modelId="{4FD35CF1-7649-47C8-9C8D-DDFB1ADE1C14}" type="sibTrans" cxnId="{224A901F-858B-4BA1-AFF7-AFF90B00A1A4}">
      <dgm:prSet/>
      <dgm:spPr/>
      <dgm:t>
        <a:bodyPr/>
        <a:lstStyle/>
        <a:p>
          <a:endParaRPr lang="en-US"/>
        </a:p>
      </dgm:t>
    </dgm:pt>
    <dgm:pt modelId="{FF3B63AD-C2CE-4980-A620-0E055130E3E9}" type="pres">
      <dgm:prSet presAssocID="{D7553BF6-BBBD-4DA6-8A72-95EAF27AF338}" presName="Name0" presStyleCnt="0">
        <dgm:presLayoutVars>
          <dgm:dir/>
          <dgm:animLvl val="lvl"/>
          <dgm:resizeHandles val="exact"/>
        </dgm:presLayoutVars>
      </dgm:prSet>
      <dgm:spPr/>
    </dgm:pt>
    <dgm:pt modelId="{CE5200FE-BC3B-46A0-B89C-23E77C2F5C9C}" type="pres">
      <dgm:prSet presAssocID="{1C8B8D5C-6B46-4516-A7E3-C292B1FC84DD}" presName="Name8" presStyleCnt="0"/>
      <dgm:spPr/>
    </dgm:pt>
    <dgm:pt modelId="{FE73C8F9-A9CF-4988-8FBC-20A3332CE944}" type="pres">
      <dgm:prSet presAssocID="{1C8B8D5C-6B46-4516-A7E3-C292B1FC84DD}" presName="level" presStyleLbl="node1" presStyleIdx="0" presStyleCnt="3" custLinFactNeighborY="-45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B66F3-FD08-498B-92F1-241D62697A78}" type="pres">
      <dgm:prSet presAssocID="{1C8B8D5C-6B46-4516-A7E3-C292B1FC84DD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43D704-055A-4D4B-B483-B9090E13587F}" type="pres">
      <dgm:prSet presAssocID="{D7C05C29-B86D-40A4-AF16-978DAC0B45E2}" presName="Name8" presStyleCnt="0"/>
      <dgm:spPr/>
    </dgm:pt>
    <dgm:pt modelId="{9BCF0524-D57A-4060-BD8F-1CCE1DE69001}" type="pres">
      <dgm:prSet presAssocID="{D7C05C29-B86D-40A4-AF16-978DAC0B45E2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3C620D-8285-48B9-940F-6B08D24A9642}" type="pres">
      <dgm:prSet presAssocID="{D7C05C29-B86D-40A4-AF16-978DAC0B45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BDB281-0558-4621-81D8-301F6C395B7E}" type="pres">
      <dgm:prSet presAssocID="{242CBB68-9241-4C05-B6DE-A29A3F2F0196}" presName="Name8" presStyleCnt="0"/>
      <dgm:spPr/>
    </dgm:pt>
    <dgm:pt modelId="{25B0B81E-E8A4-4219-AC30-E1A955257E09}" type="pres">
      <dgm:prSet presAssocID="{242CBB68-9241-4C05-B6DE-A29A3F2F0196}" presName="level" presStyleLbl="node1" presStyleIdx="2" presStyleCnt="3" custLinFactNeighborX="-166" custLinFactNeighborY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CC80C4-60CC-453E-993F-7AE476001BEB}" type="pres">
      <dgm:prSet presAssocID="{242CBB68-9241-4C05-B6DE-A29A3F2F0196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A0D663-A8EE-4590-A3F9-6F955002E139}" type="presOf" srcId="{D7553BF6-BBBD-4DA6-8A72-95EAF27AF338}" destId="{FF3B63AD-C2CE-4980-A620-0E055130E3E9}" srcOrd="0" destOrd="0" presId="urn:microsoft.com/office/officeart/2005/8/layout/pyramid1"/>
    <dgm:cxn modelId="{C868A26D-2C16-420A-94EB-C83FA76E7B6D}" type="presOf" srcId="{242CBB68-9241-4C05-B6DE-A29A3F2F0196}" destId="{25B0B81E-E8A4-4219-AC30-E1A955257E09}" srcOrd="0" destOrd="0" presId="urn:microsoft.com/office/officeart/2005/8/layout/pyramid1"/>
    <dgm:cxn modelId="{224A901F-858B-4BA1-AFF7-AFF90B00A1A4}" srcId="{D7553BF6-BBBD-4DA6-8A72-95EAF27AF338}" destId="{242CBB68-9241-4C05-B6DE-A29A3F2F0196}" srcOrd="2" destOrd="0" parTransId="{81784CFC-9E1C-4BD4-A246-1783A58E4592}" sibTransId="{4FD35CF1-7649-47C8-9C8D-DDFB1ADE1C14}"/>
    <dgm:cxn modelId="{3655EABB-8C20-40D4-8C1F-DA6E4FD312E5}" type="presOf" srcId="{D7C05C29-B86D-40A4-AF16-978DAC0B45E2}" destId="{553C620D-8285-48B9-940F-6B08D24A9642}" srcOrd="1" destOrd="0" presId="urn:microsoft.com/office/officeart/2005/8/layout/pyramid1"/>
    <dgm:cxn modelId="{F14B549B-BA39-48B7-AEBD-F8BCB359432A}" type="presOf" srcId="{1C8B8D5C-6B46-4516-A7E3-C292B1FC84DD}" destId="{FE73C8F9-A9CF-4988-8FBC-20A3332CE944}" srcOrd="0" destOrd="0" presId="urn:microsoft.com/office/officeart/2005/8/layout/pyramid1"/>
    <dgm:cxn modelId="{7BDAEE92-39EC-4C05-A970-640AD86750A3}" srcId="{D7553BF6-BBBD-4DA6-8A72-95EAF27AF338}" destId="{D7C05C29-B86D-40A4-AF16-978DAC0B45E2}" srcOrd="1" destOrd="0" parTransId="{C6B4F50A-FB38-48D2-B947-C94023548780}" sibTransId="{EDF1E1F7-366A-41ED-BD3A-B0B67AE68117}"/>
    <dgm:cxn modelId="{D27BC245-BB82-4B16-B0CA-36A57E57ECA5}" srcId="{D7553BF6-BBBD-4DA6-8A72-95EAF27AF338}" destId="{1C8B8D5C-6B46-4516-A7E3-C292B1FC84DD}" srcOrd="0" destOrd="0" parTransId="{9D97131E-CFC7-4E27-9558-DD0021F11D95}" sibTransId="{AD9AE596-1EA7-42F2-8A8C-34B1C2CF6CA4}"/>
    <dgm:cxn modelId="{89D2AB8C-4431-4AA8-A463-373F41B1B3AB}" type="presOf" srcId="{D7C05C29-B86D-40A4-AF16-978DAC0B45E2}" destId="{9BCF0524-D57A-4060-BD8F-1CCE1DE69001}" srcOrd="0" destOrd="0" presId="urn:microsoft.com/office/officeart/2005/8/layout/pyramid1"/>
    <dgm:cxn modelId="{430D7B4E-60CA-4ADD-A377-C7BA8AD708F8}" type="presOf" srcId="{1C8B8D5C-6B46-4516-A7E3-C292B1FC84DD}" destId="{BD5B66F3-FD08-498B-92F1-241D62697A78}" srcOrd="1" destOrd="0" presId="urn:microsoft.com/office/officeart/2005/8/layout/pyramid1"/>
    <dgm:cxn modelId="{C81A5AEC-72D6-4055-B4FC-F2ECB8546FAB}" type="presOf" srcId="{242CBB68-9241-4C05-B6DE-A29A3F2F0196}" destId="{A7CC80C4-60CC-453E-993F-7AE476001BEB}" srcOrd="1" destOrd="0" presId="urn:microsoft.com/office/officeart/2005/8/layout/pyramid1"/>
    <dgm:cxn modelId="{FAA5DBFB-F3E6-4DFF-8928-131A86CD3047}" type="presParOf" srcId="{FF3B63AD-C2CE-4980-A620-0E055130E3E9}" destId="{CE5200FE-BC3B-46A0-B89C-23E77C2F5C9C}" srcOrd="0" destOrd="0" presId="urn:microsoft.com/office/officeart/2005/8/layout/pyramid1"/>
    <dgm:cxn modelId="{E7D98D99-1CF4-4DCE-BCE7-2F1D7399CFAF}" type="presParOf" srcId="{CE5200FE-BC3B-46A0-B89C-23E77C2F5C9C}" destId="{FE73C8F9-A9CF-4988-8FBC-20A3332CE944}" srcOrd="0" destOrd="0" presId="urn:microsoft.com/office/officeart/2005/8/layout/pyramid1"/>
    <dgm:cxn modelId="{B503494C-43A6-41E7-A749-74021766AB3A}" type="presParOf" srcId="{CE5200FE-BC3B-46A0-B89C-23E77C2F5C9C}" destId="{BD5B66F3-FD08-498B-92F1-241D62697A78}" srcOrd="1" destOrd="0" presId="urn:microsoft.com/office/officeart/2005/8/layout/pyramid1"/>
    <dgm:cxn modelId="{649D172F-06AA-4997-B660-5F9E8D448960}" type="presParOf" srcId="{FF3B63AD-C2CE-4980-A620-0E055130E3E9}" destId="{8043D704-055A-4D4B-B483-B9090E13587F}" srcOrd="1" destOrd="0" presId="urn:microsoft.com/office/officeart/2005/8/layout/pyramid1"/>
    <dgm:cxn modelId="{4D388120-D879-4210-ABA8-C5A6EF162AB2}" type="presParOf" srcId="{8043D704-055A-4D4B-B483-B9090E13587F}" destId="{9BCF0524-D57A-4060-BD8F-1CCE1DE69001}" srcOrd="0" destOrd="0" presId="urn:microsoft.com/office/officeart/2005/8/layout/pyramid1"/>
    <dgm:cxn modelId="{FD002EC9-C64A-43C6-8FC5-727635868352}" type="presParOf" srcId="{8043D704-055A-4D4B-B483-B9090E13587F}" destId="{553C620D-8285-48B9-940F-6B08D24A9642}" srcOrd="1" destOrd="0" presId="urn:microsoft.com/office/officeart/2005/8/layout/pyramid1"/>
    <dgm:cxn modelId="{FC1C3A59-DDC2-4D25-8AFA-67CEA0A0268E}" type="presParOf" srcId="{FF3B63AD-C2CE-4980-A620-0E055130E3E9}" destId="{58BDB281-0558-4621-81D8-301F6C395B7E}" srcOrd="2" destOrd="0" presId="urn:microsoft.com/office/officeart/2005/8/layout/pyramid1"/>
    <dgm:cxn modelId="{5B4EC52F-CB73-4CB5-8469-C724C3AB3CE0}" type="presParOf" srcId="{58BDB281-0558-4621-81D8-301F6C395B7E}" destId="{25B0B81E-E8A4-4219-AC30-E1A955257E09}" srcOrd="0" destOrd="0" presId="urn:microsoft.com/office/officeart/2005/8/layout/pyramid1"/>
    <dgm:cxn modelId="{21703CDC-30FD-4BE9-B019-B674C318485A}" type="presParOf" srcId="{58BDB281-0558-4621-81D8-301F6C395B7E}" destId="{A7CC80C4-60CC-453E-993F-7AE476001BE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73C8F9-A9CF-4988-8FBC-20A3332CE944}">
      <dsp:nvSpPr>
        <dsp:cNvPr id="0" name=""/>
        <dsp:cNvSpPr/>
      </dsp:nvSpPr>
      <dsp:spPr>
        <a:xfrm>
          <a:off x="1698977" y="0"/>
          <a:ext cx="1698977" cy="1676399"/>
        </a:xfrm>
        <a:prstGeom prst="trapezoid">
          <a:avLst>
            <a:gd name="adj" fmla="val 50673"/>
          </a:avLst>
        </a:prstGeom>
        <a:solidFill>
          <a:srgbClr val="C4BCB8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182880" rIns="30480" bIns="30480" numCol="1" spcCol="1270" anchor="b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i="0" kern="1200" dirty="0" smtClean="0">
              <a:solidFill>
                <a:schemeClr val="bg1"/>
              </a:solidFill>
              <a:latin typeface="Gill Sans MT" pitchFamily="34" charset="0"/>
            </a:rPr>
            <a:t>Influence Change</a:t>
          </a:r>
          <a:endParaRPr lang="en-US" sz="2400" i="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1698977" y="0"/>
        <a:ext cx="1698977" cy="1676399"/>
      </dsp:txXfrm>
    </dsp:sp>
    <dsp:sp modelId="{9BCF0524-D57A-4060-BD8F-1CCE1DE69001}">
      <dsp:nvSpPr>
        <dsp:cNvPr id="0" name=""/>
        <dsp:cNvSpPr/>
      </dsp:nvSpPr>
      <dsp:spPr>
        <a:xfrm>
          <a:off x="849488" y="1676399"/>
          <a:ext cx="3397955" cy="1676399"/>
        </a:xfrm>
        <a:prstGeom prst="trapezoid">
          <a:avLst>
            <a:gd name="adj" fmla="val 50673"/>
          </a:avLst>
        </a:prstGeom>
        <a:solidFill>
          <a:srgbClr val="97293B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i="0" kern="1200" dirty="0" smtClean="0">
              <a:solidFill>
                <a:schemeClr val="bg1"/>
              </a:solidFill>
              <a:latin typeface="Gill Sans MT" pitchFamily="34" charset="0"/>
            </a:rPr>
            <a:t>Enhance Teamwork</a:t>
          </a:r>
          <a:endParaRPr lang="en-US" sz="3900" i="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1444131" y="1676399"/>
        <a:ext cx="2208670" cy="1676399"/>
      </dsp:txXfrm>
    </dsp:sp>
    <dsp:sp modelId="{25B0B81E-E8A4-4219-AC30-E1A955257E09}">
      <dsp:nvSpPr>
        <dsp:cNvPr id="0" name=""/>
        <dsp:cNvSpPr/>
      </dsp:nvSpPr>
      <dsp:spPr>
        <a:xfrm>
          <a:off x="0" y="3352799"/>
          <a:ext cx="5096933" cy="1676399"/>
        </a:xfrm>
        <a:prstGeom prst="trapezoid">
          <a:avLst>
            <a:gd name="adj" fmla="val 50673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i="0" kern="1200" dirty="0" smtClean="0">
              <a:solidFill>
                <a:schemeClr val="bg1"/>
              </a:solidFill>
              <a:latin typeface="Gill Sans MT" pitchFamily="34" charset="0"/>
            </a:rPr>
            <a:t>Connect with Others</a:t>
          </a:r>
          <a:endParaRPr lang="en-US" sz="3200" i="0" kern="1200" dirty="0">
            <a:solidFill>
              <a:schemeClr val="bg1"/>
            </a:solidFill>
            <a:latin typeface="Gill Sans MT" pitchFamily="34" charset="0"/>
          </a:endParaRPr>
        </a:p>
      </dsp:txBody>
      <dsp:txXfrm>
        <a:off x="891963" y="3352799"/>
        <a:ext cx="3313006" cy="16763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defTabSz="950819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5280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t" anchorCtr="0" compatLnSpc="1">
            <a:prstTxWarp prst="textNoShape">
              <a:avLst/>
            </a:prstTxWarp>
          </a:bodyPr>
          <a:lstStyle>
            <a:lvl1pPr algn="r" defTabSz="950819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defTabSz="950819">
              <a:defRPr sz="1200"/>
            </a:lvl1pPr>
          </a:lstStyle>
          <a:p>
            <a:endParaRPr lang="en-US" dirty="0">
              <a:latin typeface="Arial" pitchFamily="34" charset="0"/>
            </a:endParaRP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5280" y="9122452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67" tIns="47534" rIns="95067" bIns="47534" numCol="1" anchor="b" anchorCtr="0" compatLnSpc="1">
            <a:prstTxWarp prst="textNoShape">
              <a:avLst/>
            </a:prstTxWarp>
          </a:bodyPr>
          <a:lstStyle>
            <a:lvl1pPr algn="r" defTabSz="950819">
              <a:defRPr sz="1200"/>
            </a:lvl1pPr>
          </a:lstStyle>
          <a:p>
            <a:fld id="{D41B25A2-6EC7-4C2E-93C3-A4B3CD956F9C}" type="slidenum">
              <a:rPr lang="en-US">
                <a:latin typeface="Arial" pitchFamily="34" charset="0"/>
              </a:rPr>
              <a:pPr/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913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6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defTabSz="91424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86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>
            <a:lvl1pPr algn="r" defTabSz="91424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86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986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1226"/>
            <a:ext cx="5852160" cy="4318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86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defTabSz="91424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986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20813"/>
            <a:ext cx="3169920" cy="478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defTabSz="914249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fld id="{945584ED-B77E-4A4E-8465-EF6D2BE80C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999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5584ED-B77E-4A4E-8465-EF6D2BE80C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366963"/>
            <a:ext cx="8636000" cy="16335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18000"/>
            <a:ext cx="7112000" cy="19478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24700" y="1282700"/>
            <a:ext cx="2044700" cy="353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1282700"/>
            <a:ext cx="5981700" cy="3530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4895850"/>
            <a:ext cx="8636000" cy="1514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3275" y="3228975"/>
            <a:ext cx="8636000" cy="16668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3924300"/>
            <a:ext cx="4013200" cy="88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4800"/>
            <a:ext cx="9144000" cy="1270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4975"/>
            <a:ext cx="4489450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000" y="2416175"/>
            <a:ext cx="4489450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0963" y="1704975"/>
            <a:ext cx="4491037" cy="7112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60963" y="2416175"/>
            <a:ext cx="4491037" cy="4391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303213"/>
            <a:ext cx="3343275" cy="129063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1925" y="303213"/>
            <a:ext cx="5680075" cy="65039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0" y="1593850"/>
            <a:ext cx="3343275" cy="52133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0725" y="5334000"/>
            <a:ext cx="6096000" cy="6302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0725" y="681038"/>
            <a:ext cx="60960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0725" y="5964238"/>
            <a:ext cx="6096000" cy="893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10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26" grpId="0"/>
    </p:bldLst>
  </p:timing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3924300"/>
            <a:ext cx="8178800" cy="889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45720" tIns="0" rIns="4572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282700"/>
            <a:ext cx="8178800" cy="2578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49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49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49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49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9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20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50" grpId="0"/>
    </p:bldLst>
  </p:timing>
  <p:txStyles>
    <p:titleStyle>
      <a:lvl1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+mj-lt"/>
          <a:ea typeface="+mj-ea"/>
          <a:cs typeface="+mj-cs"/>
        </a:defRPr>
      </a:lvl1pPr>
      <a:lvl2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6400">
          <a:solidFill>
            <a:schemeClr val="tx1"/>
          </a:solidFill>
          <a:latin typeface="Arial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2501-Title-Sli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8581"/>
            <a:ext cx="10013156" cy="7465219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994400" y="3048000"/>
            <a:ext cx="4165599" cy="163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137160" tIns="0" rIns="164592" bIns="0" numCol="1" anchor="b" anchorCtr="0" compatLnSpc="1">
            <a:prstTxWarp prst="textNoShape">
              <a:avLst/>
            </a:prstTxWarp>
          </a:bodyPr>
          <a:lstStyle/>
          <a:p>
            <a:pPr marL="25400" lvl="0" indent="-25400" algn="ctr">
              <a:defRPr/>
            </a:pPr>
            <a:r>
              <a:rPr lang="en-US" sz="4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Interpersonal Competence:</a:t>
            </a:r>
            <a:br>
              <a:rPr lang="en-US" sz="4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400" kern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Connect with Others</a:t>
            </a: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277813" y="7161213"/>
            <a:ext cx="20276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  <a:sym typeface="Gill Sans MT" pitchFamily="34" charset="0"/>
              </a:rPr>
              <a:t>ISO-405-PD-EV-4204-V1.1</a:t>
            </a:r>
            <a:endParaRPr lang="en-US" sz="1200" dirty="0">
              <a:latin typeface="+mj-lt"/>
            </a:endParaRPr>
          </a:p>
        </p:txBody>
      </p:sp>
      <p:sp>
        <p:nvSpPr>
          <p:cNvPr id="16" name="Rectangle 3075"/>
          <p:cNvSpPr>
            <a:spLocks noChangeArrowheads="1"/>
          </p:cNvSpPr>
          <p:nvPr/>
        </p:nvSpPr>
        <p:spPr bwMode="auto">
          <a:xfrm>
            <a:off x="277813" y="304800"/>
            <a:ext cx="9650412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rgbClr val="2C2C2C"/>
                </a:solidFill>
                <a:latin typeface="+mj-lt"/>
                <a:sym typeface="Gill Sans MT" pitchFamily="34" charset="0"/>
              </a:rPr>
              <a:t>Dale Carnegie Training®</a:t>
            </a:r>
            <a:endParaRPr lang="en-US" sz="4400" dirty="0">
              <a:solidFill>
                <a:srgbClr val="2C2C2C"/>
              </a:solidFill>
              <a:latin typeface="+mj-lt"/>
              <a:sym typeface="Gill Sans M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V---slid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0160000" cy="1270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pic>
        <p:nvPicPr>
          <p:cNvPr id="12" name="Picture 11" descr="3 Driv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8522" y="1442649"/>
            <a:ext cx="5286144" cy="5930476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3132667" y="1947333"/>
            <a:ext cx="1730144" cy="1600438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Satisfaction 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with Immediate Manager</a:t>
            </a:r>
          </a:p>
          <a:p>
            <a:pPr algn="ctr"/>
            <a:endParaRPr lang="en-US" sz="2200" b="1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2624667" y="4318338"/>
            <a:ext cx="1575537" cy="92333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Belief in </a:t>
            </a:r>
            <a:br>
              <a:rPr lang="en-US" dirty="0" smtClean="0">
                <a:solidFill>
                  <a:srgbClr val="000000"/>
                </a:solidFill>
                <a:cs typeface="Arial" charset="0"/>
              </a:rPr>
            </a:br>
            <a:r>
              <a:rPr lang="en-US" dirty="0" smtClean="0">
                <a:solidFill>
                  <a:srgbClr val="000000"/>
                </a:solidFill>
                <a:cs typeface="Arial" charset="0"/>
              </a:rPr>
              <a:t>Senior Leadership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4741334" y="6065448"/>
            <a:ext cx="1619710" cy="646331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Pride in the Organization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4546601" y="3385351"/>
            <a:ext cx="3158066" cy="1200329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Employee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7855"/>
            <a:ext cx="10160000" cy="718146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 Three Drivers of Engagement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6773334" y="6872618"/>
            <a:ext cx="2201333" cy="379589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 DCT/MSW Research, June 2012</a:t>
            </a:r>
          </a:p>
        </p:txBody>
      </p:sp>
    </p:spTree>
    <p:extLst>
      <p:ext uri="{BB962C8B-B14F-4D97-AF65-F5344CB8AC3E}">
        <p14:creationId xmlns:p14="http://schemas.microsoft.com/office/powerpoint/2010/main" val="334349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EV---slid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0" y="0"/>
            <a:ext cx="10160000" cy="1185333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40000"/>
                  <a:lumOff val="6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4936" y="1778000"/>
            <a:ext cx="3505064" cy="550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How to Win Friends-red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3333" y="1778000"/>
            <a:ext cx="3556000" cy="551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0160000" cy="1270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38667"/>
            <a:ext cx="10160000" cy="718146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sym typeface="Gill Sans MT" pitchFamily="34" charset="0"/>
              </a:rPr>
              <a:t>Igniting Workplace Enthusiasm </a:t>
            </a:r>
            <a:r>
              <a:rPr lang="en-US" sz="4000" dirty="0">
                <a:solidFill>
                  <a:schemeClr val="bg1"/>
                </a:solidFill>
              </a:rPr>
              <a:t>Since 1912</a:t>
            </a:r>
            <a:r>
              <a:rPr lang="en-US" sz="4000" dirty="0">
                <a:solidFill>
                  <a:schemeClr val="bg1"/>
                </a:solidFill>
                <a:sym typeface="Gill Sans MT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523594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6044" y="76200"/>
            <a:ext cx="10013156" cy="750093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 bwMode="auto">
          <a:xfrm>
            <a:off x="7518400" y="1524000"/>
            <a:ext cx="2438400" cy="914400"/>
          </a:xfrm>
          <a:prstGeom prst="ellipse">
            <a:avLst/>
          </a:prstGeom>
          <a:solidFill>
            <a:srgbClr val="A498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03200" y="1524000"/>
            <a:ext cx="2438400" cy="914400"/>
          </a:xfrm>
          <a:prstGeom prst="ellipse">
            <a:avLst/>
          </a:prstGeom>
          <a:solidFill>
            <a:srgbClr val="A4989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rgbClr val="FFFFFF"/>
              </a:solidFill>
              <a:effectLst/>
              <a:latin typeface="+mj-lt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Dale Carnegie’s Relationship Pyramid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3183467" y="1981200"/>
          <a:ext cx="5096933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1422400" y="2286000"/>
            <a:ext cx="35814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r">
              <a:spcAft>
                <a:spcPts val="600"/>
              </a:spcAft>
            </a:pPr>
            <a:r>
              <a:rPr lang="en-US" sz="1800" i="1" dirty="0" smtClean="0">
                <a:latin typeface="+mj-lt"/>
              </a:rPr>
              <a:t>Demonstrate Leadership</a:t>
            </a:r>
          </a:p>
          <a:p>
            <a:pPr marL="231775" indent="-231775" algn="r">
              <a:spcAft>
                <a:spcPts val="600"/>
              </a:spcAft>
            </a:pPr>
            <a:r>
              <a:rPr lang="en-US" sz="1800" i="1" dirty="0" smtClean="0">
                <a:latin typeface="+mj-lt"/>
              </a:rPr>
              <a:t>Change Attitudes &amp; Behaviors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467600" y="1676400"/>
            <a:ext cx="279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Opposite Effect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101600" y="1676400"/>
            <a:ext cx="259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Desired Effect</a:t>
            </a:r>
          </a:p>
          <a:p>
            <a:endParaRPr lang="en-US" sz="2400" dirty="0">
              <a:solidFill>
                <a:schemeClr val="accent1">
                  <a:lumMod val="10000"/>
                  <a:lumOff val="90000"/>
                </a:schemeClr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75400" y="1657464"/>
            <a:ext cx="2133600" cy="135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ts val="12500"/>
              </a:lnSpc>
            </a:pPr>
            <a:r>
              <a:rPr lang="en-US" sz="1800" i="1" dirty="0" smtClean="0">
                <a:latin typeface="+mj-lt"/>
              </a:rPr>
              <a:t>Resentment</a:t>
            </a:r>
            <a:endParaRPr lang="en-US" sz="1800" i="1" dirty="0">
              <a:latin typeface="+mj-lt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213600" y="3124200"/>
            <a:ext cx="2133600" cy="135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ts val="12500"/>
              </a:lnSpc>
            </a:pPr>
            <a:r>
              <a:rPr lang="en-US" sz="1800" i="1" dirty="0" smtClean="0">
                <a:latin typeface="+mj-lt"/>
              </a:rPr>
              <a:t>Compliance</a:t>
            </a:r>
            <a:endParaRPr lang="en-US" sz="1800" i="1" dirty="0">
              <a:latin typeface="+mj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51800" y="4857864"/>
            <a:ext cx="2133600" cy="1355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lnSpc>
                <a:spcPts val="12500"/>
              </a:lnSpc>
            </a:pPr>
            <a:r>
              <a:rPr lang="en-US" sz="1800" i="1" dirty="0" smtClean="0">
                <a:latin typeface="+mj-lt"/>
              </a:rPr>
              <a:t>Indifference</a:t>
            </a:r>
            <a:endParaRPr lang="en-US" sz="1800" i="1" dirty="0">
              <a:latin typeface="+mj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346200" y="3962400"/>
            <a:ext cx="2895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r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latin typeface="+mj-lt"/>
              </a:rPr>
              <a:t>Gain Cooperation</a:t>
            </a:r>
          </a:p>
          <a:p>
            <a:pPr marL="231775" indent="-231775" algn="r">
              <a:spcBef>
                <a:spcPts val="0"/>
              </a:spcBef>
              <a:spcAft>
                <a:spcPts val="600"/>
              </a:spcAft>
            </a:pPr>
            <a:r>
              <a:rPr lang="en-US" sz="1800" i="1" dirty="0" smtClean="0">
                <a:latin typeface="+mj-lt"/>
              </a:rPr>
              <a:t>Create Accountability</a:t>
            </a:r>
            <a:endParaRPr lang="en-US" sz="1800" i="1" dirty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31800" y="5562600"/>
            <a:ext cx="289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 algn="r">
              <a:spcAft>
                <a:spcPts val="600"/>
              </a:spcAft>
            </a:pPr>
            <a:r>
              <a:rPr lang="en-US" sz="1800" i="1" dirty="0" smtClean="0">
                <a:latin typeface="+mj-lt"/>
              </a:rPr>
              <a:t>Strengthen Relationships</a:t>
            </a:r>
          </a:p>
          <a:p>
            <a:pPr marL="231775" indent="-231775" algn="r">
              <a:spcAft>
                <a:spcPts val="600"/>
              </a:spcAft>
            </a:pPr>
            <a:r>
              <a:rPr lang="en-US" sz="1800" i="1" dirty="0" smtClean="0">
                <a:latin typeface="+mj-lt"/>
              </a:rPr>
              <a:t>Build Trust</a:t>
            </a:r>
          </a:p>
          <a:p>
            <a:pPr marL="231775" indent="-231775" algn="r">
              <a:spcAft>
                <a:spcPts val="600"/>
              </a:spcAft>
            </a:pPr>
            <a:r>
              <a:rPr lang="en-US" sz="1800" i="1" dirty="0" smtClean="0">
                <a:latin typeface="+mj-lt"/>
              </a:rPr>
              <a:t>External Awareness</a:t>
            </a:r>
            <a:endParaRPr lang="en-US" sz="1800" i="1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4204-Slide-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00" y="76200"/>
            <a:ext cx="10025063" cy="7500938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400" dirty="0" smtClean="0">
                <a:solidFill>
                  <a:srgbClr val="333333"/>
                </a:solidFill>
                <a:latin typeface="Arial" pitchFamily="34" charset="0"/>
              </a:rPr>
              <a:t>Memory Linking Exercise</a:t>
            </a:r>
            <a:endParaRPr lang="en-US" sz="4400" dirty="0">
              <a:solidFill>
                <a:srgbClr val="3333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889-Rap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429500"/>
          </a:xfrm>
          <a:prstGeom prst="rect">
            <a:avLst/>
          </a:prstGeom>
        </p:spPr>
      </p:pic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" y="338279"/>
            <a:ext cx="10160000" cy="592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Connecting with Others: </a:t>
            </a:r>
          </a:p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</a:rPr>
              <a:t>Build Rapport Principles</a:t>
            </a:r>
            <a:endParaRPr lang="en-US" sz="4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50093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Connect with Others: Principles for Strengthening Relationships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000" y="1752600"/>
            <a:ext cx="8305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Don’t criticize, condemn, or complain</a:t>
            </a:r>
          </a:p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Give honest, sincere appreciation</a:t>
            </a:r>
          </a:p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Arouse in the other person an eager want</a:t>
            </a:r>
          </a:p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Become genuinely interested in the other person</a:t>
            </a:r>
          </a:p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AutoNum type="arabicPeriod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Smile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500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89000" y="1752600"/>
            <a:ext cx="83058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6.	Remember that a person’s name is, to that person, the sweetest and most important sound in any language</a:t>
            </a:r>
          </a:p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7.	Be a good listener.  Encourage others to talk about themselves</a:t>
            </a:r>
          </a:p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8.	Talk in terms of the other person’s interests</a:t>
            </a:r>
          </a:p>
          <a:p>
            <a:pPr marL="609600" indent="-609600" eaLnBrk="1" hangingPunct="1">
              <a:lnSpc>
                <a:spcPts val="3600"/>
              </a:lnSpc>
              <a:spcAft>
                <a:spcPts val="3000"/>
              </a:spcAft>
              <a:buFontTx/>
              <a:buNone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9.	Make the other person feel important, and do it sincerely</a:t>
            </a: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</a:rPr>
              <a:t>Connect with Others: </a:t>
            </a: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Principles for Strengthening Relationships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203-Slide-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36969" cy="7524750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12813" y="990600"/>
            <a:ext cx="8226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5000"/>
              </a:lnSpc>
            </a:pPr>
            <a:r>
              <a:rPr lang="en-US" sz="4400" b="1" i="1" dirty="0" smtClean="0">
                <a:solidFill>
                  <a:srgbClr val="333333"/>
                </a:solidFill>
                <a:latin typeface="Arial" pitchFamily="34" charset="0"/>
              </a:rPr>
              <a:t>Relationship Report: </a:t>
            </a:r>
            <a:r>
              <a:rPr lang="en-US" sz="4400" dirty="0" smtClean="0">
                <a:solidFill>
                  <a:srgbClr val="333333"/>
                </a:solidFill>
                <a:latin typeface="Arial" pitchFamily="34" charset="0"/>
              </a:rPr>
              <a:t/>
            </a:r>
            <a:br>
              <a:rPr lang="en-US" sz="4400" dirty="0" smtClean="0">
                <a:solidFill>
                  <a:srgbClr val="333333"/>
                </a:solidFill>
                <a:latin typeface="Arial" pitchFamily="34" charset="0"/>
              </a:rPr>
            </a:br>
            <a:r>
              <a:rPr lang="en-US" sz="4400" dirty="0" smtClean="0">
                <a:solidFill>
                  <a:srgbClr val="333333"/>
                </a:solidFill>
                <a:latin typeface="Arial" pitchFamily="34" charset="0"/>
              </a:rPr>
              <a:t>If I Could Have a “Do Over”</a:t>
            </a:r>
            <a:endParaRPr lang="en-US" sz="4400" dirty="0">
              <a:solidFill>
                <a:srgbClr val="333333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V---slid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pic>
        <p:nvPicPr>
          <p:cNvPr id="4" name="Picture 3" descr="Thank You-various languages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7333" y="762000"/>
            <a:ext cx="5926667" cy="59266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7363520"/>
            <a:ext cx="1596589" cy="256478"/>
          </a:xfrm>
          <a:prstGeom prst="rect">
            <a:avLst/>
          </a:prstGeom>
          <a:noFill/>
        </p:spPr>
        <p:txBody>
          <a:bodyPr wrap="none" lIns="101599" tIns="50799" rIns="101599" bIns="50799" rtlCol="0">
            <a:spAutoFit/>
          </a:bodyPr>
          <a:lstStyle/>
          <a:p>
            <a:r>
              <a:rPr lang="en-US" sz="1000" dirty="0"/>
              <a:t>ISO-404-PD-EV-0745-V1.0</a:t>
            </a:r>
          </a:p>
        </p:txBody>
      </p:sp>
    </p:spTree>
    <p:extLst>
      <p:ext uri="{BB962C8B-B14F-4D97-AF65-F5344CB8AC3E}">
        <p14:creationId xmlns:p14="http://schemas.microsoft.com/office/powerpoint/2010/main" val="5428820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50093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Contact Information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600" y="1706656"/>
            <a:ext cx="8305800" cy="81714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4000" dirty="0" smtClean="0">
              <a:solidFill>
                <a:srgbClr val="C4BCB8"/>
              </a:solidFill>
              <a:latin typeface="+mj-lt"/>
            </a:endParaRPr>
          </a:p>
          <a:p>
            <a:pPr algn="ctr">
              <a:lnSpc>
                <a:spcPts val="3600"/>
              </a:lnSpc>
              <a:spcAft>
                <a:spcPts val="3000"/>
              </a:spcAft>
            </a:pPr>
            <a:r>
              <a:rPr lang="en-US" sz="4000" dirty="0" smtClean="0">
                <a:solidFill>
                  <a:schemeClr val="accent3"/>
                </a:solidFill>
              </a:rPr>
              <a:t>540.772.1723</a:t>
            </a:r>
          </a:p>
          <a:p>
            <a:pPr algn="ctr">
              <a:lnSpc>
                <a:spcPts val="3600"/>
              </a:lnSpc>
              <a:spcAft>
                <a:spcPts val="3000"/>
              </a:spcAft>
            </a:pPr>
            <a:endParaRPr lang="en-US" sz="4000" dirty="0" smtClean="0">
              <a:solidFill>
                <a:schemeClr val="accent3"/>
              </a:solidFill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4000" dirty="0" smtClean="0">
                <a:solidFill>
                  <a:schemeClr val="accent3"/>
                </a:solidFill>
                <a:latin typeface="+mj-lt"/>
              </a:rPr>
              <a:t>Many free </a:t>
            </a:r>
            <a:r>
              <a:rPr lang="en-US" sz="4000" smtClean="0">
                <a:solidFill>
                  <a:schemeClr val="accent3"/>
                </a:solidFill>
                <a:latin typeface="+mj-lt"/>
              </a:rPr>
              <a:t>resources available</a:t>
            </a: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4000" dirty="0" smtClean="0">
              <a:solidFill>
                <a:schemeClr val="accent3"/>
              </a:solidFill>
              <a:latin typeface="+mj-lt"/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4000" dirty="0" smtClean="0">
                <a:solidFill>
                  <a:schemeClr val="bg1"/>
                </a:solidFill>
                <a:latin typeface="+mj-lt"/>
              </a:rPr>
              <a:t>www.va.dalecarnegie.com</a:t>
            </a: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4000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4000" dirty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4000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7387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5001-Objectiv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8" y="76232"/>
            <a:ext cx="10014720" cy="7504065"/>
          </a:xfrm>
          <a:prstGeom prst="rect">
            <a:avLst/>
          </a:prstGeom>
        </p:spPr>
      </p:pic>
      <p:sp>
        <p:nvSpPr>
          <p:cNvPr id="8" name="Title 5"/>
          <p:cNvSpPr txBox="1">
            <a:spLocks/>
          </p:cNvSpPr>
          <p:nvPr/>
        </p:nvSpPr>
        <p:spPr bwMode="auto">
          <a:xfrm>
            <a:off x="1" y="-1588"/>
            <a:ext cx="10160000" cy="1270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1586" tIns="50794" rIns="101586" bIns="50794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latin typeface="+mj-lt"/>
                <a:cs typeface="Arial" charset="0"/>
              </a:rPr>
              <a:t>Objectives</a:t>
            </a:r>
            <a:endParaRPr lang="en-US" sz="4400" dirty="0">
              <a:solidFill>
                <a:schemeClr val="tx1"/>
              </a:solidFill>
              <a:latin typeface="+mj-lt"/>
              <a:cs typeface="Arial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55600" y="1752600"/>
            <a:ext cx="5342772" cy="431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592" tIns="50796" rIns="101592" bIns="50796">
            <a:spAutoFit/>
          </a:bodyPr>
          <a:lstStyle/>
          <a:p>
            <a:pPr marL="506514" lvl="2" indent="-506514" defTabSz="1141641">
              <a:spcAft>
                <a:spcPts val="3001"/>
              </a:spcAft>
              <a:buFontTx/>
              <a:buChar char="•"/>
              <a:tabLst>
                <a:tab pos="443002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Change our approach to gain different results</a:t>
            </a:r>
          </a:p>
          <a:p>
            <a:pPr marL="506514" lvl="2" indent="-506514" defTabSz="1141641">
              <a:spcAft>
                <a:spcPts val="3001"/>
              </a:spcAft>
              <a:buFontTx/>
              <a:buChar char="•"/>
              <a:tabLst>
                <a:tab pos="443002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Apply principles for building trust and rapport in relationships</a:t>
            </a:r>
          </a:p>
          <a:p>
            <a:pPr marL="506514" lvl="2" indent="-506514" defTabSz="1141641">
              <a:spcAft>
                <a:spcPts val="3001"/>
              </a:spcAft>
              <a:buFontTx/>
              <a:buChar char="•"/>
              <a:tabLst>
                <a:tab pos="443002" algn="l"/>
              </a:tabLst>
            </a:pPr>
            <a:r>
              <a:rPr lang="en-US" sz="28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Identify opportunities to improve business relationships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V---slid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10160000" cy="1270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70000"/>
            <a:ext cx="10167526" cy="635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97855"/>
            <a:ext cx="10160000" cy="718146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sym typeface="Gill Sans MT" pitchFamily="34" charset="0"/>
              </a:rPr>
              <a:t>Definition of Employee Engagement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41940" y="3684257"/>
            <a:ext cx="4064000" cy="2964912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3100" b="1" i="1" dirty="0">
                <a:solidFill>
                  <a:schemeClr val="bg1"/>
                </a:solidFill>
                <a:sym typeface="Gill Sans MT" pitchFamily="34" charset="0"/>
              </a:rPr>
              <a:t>The emotional and intellectual commitment </a:t>
            </a:r>
          </a:p>
          <a:p>
            <a:pPr algn="ctr"/>
            <a:r>
              <a:rPr lang="en-US" sz="3100" b="1" i="1" dirty="0">
                <a:solidFill>
                  <a:schemeClr val="bg1"/>
                </a:solidFill>
                <a:sym typeface="Gill Sans MT" pitchFamily="34" charset="0"/>
              </a:rPr>
              <a:t>of employees to deliver  </a:t>
            </a:r>
          </a:p>
          <a:p>
            <a:pPr algn="ctr"/>
            <a:r>
              <a:rPr lang="en-US" sz="3100" b="1" i="1" dirty="0">
                <a:solidFill>
                  <a:schemeClr val="bg1"/>
                </a:solidFill>
                <a:sym typeface="Gill Sans MT" pitchFamily="34" charset="0"/>
              </a:rPr>
              <a:t>high performance</a:t>
            </a:r>
            <a:endParaRPr lang="en-US" sz="31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5681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V---slid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0"/>
            <a:ext cx="10160000" cy="1270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297855"/>
            <a:ext cx="10160000" cy="718146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Why is Engagement Important?</a:t>
            </a:r>
          </a:p>
        </p:txBody>
      </p:sp>
      <p:pic>
        <p:nvPicPr>
          <p:cNvPr id="8" name="Picture 7" descr="Manager w-Team Pointing U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62667" y="1608667"/>
            <a:ext cx="6477000" cy="4318000"/>
          </a:xfrm>
          <a:prstGeom prst="rect">
            <a:avLst/>
          </a:prstGeom>
          <a:effectLst>
            <a:reflection blurRad="6350" stA="50000" endA="275" endPos="40000" dist="1016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92202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EV---slide-backgroun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0160000" cy="7620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0"/>
            <a:ext cx="10160000" cy="1270000"/>
          </a:xfrm>
          <a:prstGeom prst="rect">
            <a:avLst/>
          </a:prstGeom>
          <a:solidFill>
            <a:srgbClr val="0055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99" tIns="50799" rIns="101599" bIns="50799" rtlCol="0" anchor="ctr"/>
          <a:lstStyle/>
          <a:p>
            <a:pPr algn="ctr"/>
            <a:endParaRPr lang="en-US"/>
          </a:p>
        </p:txBody>
      </p:sp>
      <p:pic>
        <p:nvPicPr>
          <p:cNvPr id="12" name="Picture 11" descr="3 Driver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8522" y="1442649"/>
            <a:ext cx="5286144" cy="5930476"/>
          </a:xfrm>
          <a:prstGeom prst="rect">
            <a:avLst/>
          </a:prstGeom>
        </p:spPr>
      </p:pic>
      <p:sp>
        <p:nvSpPr>
          <p:cNvPr id="7" name="TextBox 15"/>
          <p:cNvSpPr txBox="1"/>
          <p:nvPr/>
        </p:nvSpPr>
        <p:spPr>
          <a:xfrm>
            <a:off x="3132667" y="1947333"/>
            <a:ext cx="1730144" cy="1600438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Satisfaction </a:t>
            </a:r>
            <a:endParaRPr lang="en-US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with Immediate Manager</a:t>
            </a:r>
          </a:p>
          <a:p>
            <a:pPr algn="ctr"/>
            <a:endParaRPr lang="en-US" sz="2200" b="1" dirty="0">
              <a:solidFill>
                <a:srgbClr val="000000"/>
              </a:solidFill>
              <a:cs typeface="Arial" charset="0"/>
            </a:endParaRPr>
          </a:p>
          <a:p>
            <a:pPr algn="ctr"/>
            <a:endParaRPr lang="en-US" sz="2200" b="1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2624667" y="4318338"/>
            <a:ext cx="1575537" cy="923330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>
                <a:solidFill>
                  <a:srgbClr val="000000"/>
                </a:solidFill>
                <a:cs typeface="Arial" charset="0"/>
              </a:rPr>
              <a:t>Belief in </a:t>
            </a:r>
            <a:br>
              <a:rPr lang="en-US" dirty="0" smtClean="0">
                <a:solidFill>
                  <a:srgbClr val="000000"/>
                </a:solidFill>
                <a:cs typeface="Arial" charset="0"/>
              </a:rPr>
            </a:br>
            <a:r>
              <a:rPr lang="en-US" dirty="0" smtClean="0">
                <a:solidFill>
                  <a:srgbClr val="000000"/>
                </a:solidFill>
                <a:cs typeface="Arial" charset="0"/>
              </a:rPr>
              <a:t>Senior Leadership</a:t>
            </a:r>
            <a:endParaRPr lang="en-US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TextBox 17"/>
          <p:cNvSpPr txBox="1"/>
          <p:nvPr/>
        </p:nvSpPr>
        <p:spPr>
          <a:xfrm>
            <a:off x="4741334" y="6065448"/>
            <a:ext cx="1619710" cy="646331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rgbClr val="000000"/>
                </a:solidFill>
                <a:cs typeface="Arial" charset="0"/>
              </a:rPr>
              <a:t>Pride in the Organization</a:t>
            </a:r>
          </a:p>
        </p:txBody>
      </p:sp>
      <p:sp>
        <p:nvSpPr>
          <p:cNvPr id="10" name="TextBox 18"/>
          <p:cNvSpPr txBox="1"/>
          <p:nvPr/>
        </p:nvSpPr>
        <p:spPr>
          <a:xfrm>
            <a:off x="4546601" y="3385351"/>
            <a:ext cx="3158066" cy="1200329"/>
          </a:xfrm>
          <a:prstGeom prst="rect">
            <a:avLst/>
          </a:prstGeom>
          <a:noFill/>
        </p:spPr>
        <p:txBody>
          <a:bodyPr wrap="square" lIns="91438" tIns="45720" rIns="91438" bIns="4572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chemeClr val="bg1"/>
                </a:solidFill>
                <a:cs typeface="Arial" charset="0"/>
              </a:rPr>
              <a:t>Employee Engagement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7855"/>
            <a:ext cx="10160000" cy="718146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The Three Drivers of Engagement</a:t>
            </a:r>
          </a:p>
        </p:txBody>
      </p:sp>
      <p:sp>
        <p:nvSpPr>
          <p:cNvPr id="11" name="TextBox 26"/>
          <p:cNvSpPr txBox="1"/>
          <p:nvPr/>
        </p:nvSpPr>
        <p:spPr>
          <a:xfrm>
            <a:off x="6773334" y="6872618"/>
            <a:ext cx="2201333" cy="379589"/>
          </a:xfrm>
          <a:prstGeom prst="rect">
            <a:avLst/>
          </a:prstGeom>
          <a:noFill/>
        </p:spPr>
        <p:txBody>
          <a:bodyPr wrap="square" lIns="101599" tIns="50799" rIns="101599" bIns="50799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/>
              <a:t>Source:  DCT/MSW Research, June 2012</a:t>
            </a:r>
          </a:p>
        </p:txBody>
      </p:sp>
    </p:spTree>
    <p:extLst>
      <p:ext uri="{BB962C8B-B14F-4D97-AF65-F5344CB8AC3E}">
        <p14:creationId xmlns:p14="http://schemas.microsoft.com/office/powerpoint/2010/main" val="135098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50093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Relationship with </a:t>
            </a:r>
          </a:p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Immediate Supervisors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893" y="2667000"/>
            <a:ext cx="9372600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If Dissatisfied with Relationship </a:t>
            </a: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of Immediate Supervisors</a:t>
            </a: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80%</a:t>
            </a: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 chance of being disengaged</a:t>
            </a:r>
          </a:p>
        </p:txBody>
      </p:sp>
    </p:spTree>
    <p:extLst>
      <p:ext uri="{BB962C8B-B14F-4D97-AF65-F5344CB8AC3E}">
        <p14:creationId xmlns:p14="http://schemas.microsoft.com/office/powerpoint/2010/main" val="2426006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50093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Relationship with </a:t>
            </a:r>
          </a:p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Immediate Supervisors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7029" y="1752600"/>
            <a:ext cx="92202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3200" b="1" dirty="0" smtClean="0">
                <a:solidFill>
                  <a:schemeClr val="bg1"/>
                </a:solidFill>
                <a:latin typeface="+mj-lt"/>
              </a:rPr>
              <a:t>What they want</a:t>
            </a:r>
          </a:p>
          <a:p>
            <a:pPr algn="ctr" eaLnBrk="1" hangingPunct="1">
              <a:lnSpc>
                <a:spcPts val="3600"/>
              </a:lnSpc>
              <a:spcAft>
                <a:spcPts val="3000"/>
              </a:spcAft>
            </a:pPr>
            <a:endParaRPr lang="en-US" sz="3200" b="1" dirty="0" smtClean="0">
              <a:solidFill>
                <a:schemeClr val="bg1"/>
              </a:solidFill>
              <a:latin typeface="+mj-lt"/>
            </a:endParaRPr>
          </a:p>
          <a:p>
            <a:pPr marL="457200" indent="-45720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“Caring” manager </a:t>
            </a:r>
          </a:p>
          <a:p>
            <a:pPr marL="457200" indent="-45720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Want to feel valued </a:t>
            </a:r>
          </a:p>
          <a:p>
            <a:pPr marL="457200" indent="-45720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Want their manager to have interest in them</a:t>
            </a:r>
          </a:p>
        </p:txBody>
      </p:sp>
    </p:spTree>
    <p:extLst>
      <p:ext uri="{BB962C8B-B14F-4D97-AF65-F5344CB8AC3E}">
        <p14:creationId xmlns:p14="http://schemas.microsoft.com/office/powerpoint/2010/main" val="3363899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50093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A Belief in Senior Leadership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6600" y="1752600"/>
            <a:ext cx="8610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Inspired by having role models that</a:t>
            </a:r>
          </a:p>
          <a:p>
            <a:pPr eaLnBrk="1" hangingPunct="1">
              <a:lnSpc>
                <a:spcPts val="3600"/>
              </a:lnSpc>
              <a:spcAft>
                <a:spcPts val="3000"/>
              </a:spcAft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514350" indent="-51435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Encourage Goal Achievement</a:t>
            </a:r>
          </a:p>
          <a:p>
            <a:pPr marL="514350" indent="-51435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Contribute to Positive Engagement</a:t>
            </a:r>
          </a:p>
          <a:p>
            <a:pPr marL="514350" indent="-51435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Create a Better Overall Workplace Environment</a:t>
            </a:r>
          </a:p>
        </p:txBody>
      </p:sp>
    </p:spTree>
    <p:extLst>
      <p:ext uri="{BB962C8B-B14F-4D97-AF65-F5344CB8AC3E}">
        <p14:creationId xmlns:p14="http://schemas.microsoft.com/office/powerpoint/2010/main" val="18538369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Backgroun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" y="76200"/>
            <a:ext cx="10013156" cy="7500938"/>
          </a:xfrm>
          <a:prstGeom prst="rect">
            <a:avLst/>
          </a:prstGeom>
        </p:spPr>
      </p:pic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736600" y="457200"/>
            <a:ext cx="8739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>
              <a:lnSpc>
                <a:spcPts val="4300"/>
              </a:lnSpc>
            </a:pPr>
            <a:r>
              <a:rPr lang="en-US" sz="4000" dirty="0" smtClean="0">
                <a:solidFill>
                  <a:srgbClr val="333333"/>
                </a:solidFill>
                <a:latin typeface="+mj-lt"/>
              </a:rPr>
              <a:t>Pride in Working for Their Company</a:t>
            </a:r>
            <a:endParaRPr lang="en-US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89000" y="1752600"/>
            <a:ext cx="8763000" cy="4785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ts val="3600"/>
              </a:lnSpc>
              <a:spcAft>
                <a:spcPts val="3000"/>
              </a:spcAft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Four Characteristics Needed for Engagement</a:t>
            </a:r>
          </a:p>
          <a:p>
            <a:pPr eaLnBrk="1" hangingPunct="1">
              <a:lnSpc>
                <a:spcPts val="3600"/>
              </a:lnSpc>
              <a:spcAft>
                <a:spcPts val="3000"/>
              </a:spcAft>
            </a:pPr>
            <a:endParaRPr lang="en-US" sz="3200" dirty="0" smtClean="0">
              <a:solidFill>
                <a:schemeClr val="bg1"/>
              </a:solidFill>
              <a:latin typeface="+mj-lt"/>
            </a:endParaRPr>
          </a:p>
          <a:p>
            <a:pPr marL="457200" indent="-45720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Enthusiasm</a:t>
            </a:r>
          </a:p>
          <a:p>
            <a:pPr marL="457200" indent="-45720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Empowerment</a:t>
            </a:r>
          </a:p>
          <a:p>
            <a:pPr marL="457200" indent="-45720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Inspiration</a:t>
            </a:r>
          </a:p>
          <a:p>
            <a:pPr marL="457200" indent="-457200" eaLnBrk="1" hangingPunct="1">
              <a:lnSpc>
                <a:spcPts val="3600"/>
              </a:lnSpc>
              <a:spcAft>
                <a:spcPts val="300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chemeClr val="bg1"/>
                </a:solidFill>
                <a:latin typeface="+mj-lt"/>
              </a:rPr>
              <a:t>Confidence</a:t>
            </a:r>
          </a:p>
        </p:txBody>
      </p:sp>
    </p:spTree>
    <p:extLst>
      <p:ext uri="{BB962C8B-B14F-4D97-AF65-F5344CB8AC3E}">
        <p14:creationId xmlns:p14="http://schemas.microsoft.com/office/powerpoint/2010/main" val="33638994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D006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Subtitle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0D0061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B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cop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5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 MT" pitchFamily="34" charset="0"/>
          </a:defRPr>
        </a:defPPr>
      </a:lstStyle>
    </a:lnDef>
  </a:objectDefaults>
  <a:extraClrSchemeLst>
    <a:extraClrScheme>
      <a:clrScheme name="Title &amp; Subtitle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13216</TotalTime>
  <Pages>0</Pages>
  <Words>287</Words>
  <Characters>0</Characters>
  <Application>Microsoft Office PowerPoint</Application>
  <PresentationFormat>Custom</PresentationFormat>
  <Lines>0</Lines>
  <Paragraphs>96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Title &amp; Subtitle</vt:lpstr>
      <vt:lpstr>Title &amp; Subtitle copy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slecrawf</dc:creator>
  <cp:lastModifiedBy>AMPF SUPPORT</cp:lastModifiedBy>
  <cp:revision>198</cp:revision>
  <dcterms:created xsi:type="dcterms:W3CDTF">2011-06-13T17:45:33Z</dcterms:created>
  <dcterms:modified xsi:type="dcterms:W3CDTF">2014-03-03T04:23:42Z</dcterms:modified>
</cp:coreProperties>
</file>