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9"/>
  </p:notesMasterIdLst>
  <p:handoutMasterIdLst>
    <p:handoutMasterId r:id="rId50"/>
  </p:handoutMasterIdLst>
  <p:sldIdLst>
    <p:sldId id="256" r:id="rId4"/>
    <p:sldId id="258" r:id="rId5"/>
    <p:sldId id="259" r:id="rId6"/>
    <p:sldId id="294" r:id="rId7"/>
    <p:sldId id="284" r:id="rId8"/>
    <p:sldId id="293" r:id="rId9"/>
    <p:sldId id="304" r:id="rId10"/>
    <p:sldId id="303" r:id="rId11"/>
    <p:sldId id="261" r:id="rId12"/>
    <p:sldId id="302" r:id="rId13"/>
    <p:sldId id="288" r:id="rId14"/>
    <p:sldId id="296" r:id="rId15"/>
    <p:sldId id="287" r:id="rId16"/>
    <p:sldId id="292" r:id="rId17"/>
    <p:sldId id="295" r:id="rId18"/>
    <p:sldId id="297" r:id="rId19"/>
    <p:sldId id="305" r:id="rId20"/>
    <p:sldId id="264" r:id="rId21"/>
    <p:sldId id="271" r:id="rId22"/>
    <p:sldId id="331" r:id="rId23"/>
    <p:sldId id="306" r:id="rId24"/>
    <p:sldId id="307" r:id="rId25"/>
    <p:sldId id="308" r:id="rId26"/>
    <p:sldId id="309" r:id="rId27"/>
    <p:sldId id="310" r:id="rId28"/>
    <p:sldId id="311" r:id="rId29"/>
    <p:sldId id="312" r:id="rId30"/>
    <p:sldId id="313" r:id="rId31"/>
    <p:sldId id="314" r:id="rId32"/>
    <p:sldId id="315" r:id="rId33"/>
    <p:sldId id="316" r:id="rId34"/>
    <p:sldId id="317" r:id="rId35"/>
    <p:sldId id="318" r:id="rId36"/>
    <p:sldId id="319" r:id="rId37"/>
    <p:sldId id="320" r:id="rId38"/>
    <p:sldId id="321" r:id="rId39"/>
    <p:sldId id="322" r:id="rId40"/>
    <p:sldId id="323" r:id="rId41"/>
    <p:sldId id="324" r:id="rId42"/>
    <p:sldId id="325" r:id="rId43"/>
    <p:sldId id="326" r:id="rId44"/>
    <p:sldId id="327" r:id="rId45"/>
    <p:sldId id="328" r:id="rId46"/>
    <p:sldId id="329" r:id="rId47"/>
    <p:sldId id="330" r:id="rId48"/>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6" autoAdjust="0"/>
    <p:restoredTop sz="94660"/>
  </p:normalViewPr>
  <p:slideViewPr>
    <p:cSldViewPr snapToGrid="0" showGuides="1">
      <p:cViewPr varScale="1">
        <p:scale>
          <a:sx n="91" d="100"/>
          <a:sy n="91" d="100"/>
        </p:scale>
        <p:origin x="29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9FC87D-7858-4D45-9CC3-C6F7B2DF5BC7}" type="doc">
      <dgm:prSet loTypeId="urn:microsoft.com/office/officeart/2005/8/layout/venn3" loCatId="relationship" qsTypeId="urn:microsoft.com/office/officeart/2005/8/quickstyle/simple2" qsCatId="simple" csTypeId="urn:microsoft.com/office/officeart/2005/8/colors/accent1_5" csCatId="accent1" phldr="1"/>
      <dgm:spPr/>
      <dgm:t>
        <a:bodyPr/>
        <a:lstStyle/>
        <a:p>
          <a:endParaRPr lang="en-US"/>
        </a:p>
      </dgm:t>
    </dgm:pt>
    <dgm:pt modelId="{59F2D8FA-D14C-D94D-98BC-65FB7AB4D92E}">
      <dgm:prSet/>
      <dgm:spPr/>
      <dgm:t>
        <a:bodyPr/>
        <a:lstStyle/>
        <a:p>
          <a:pPr rtl="0"/>
          <a:r>
            <a:rPr lang="en-US" b="1" i="0" dirty="0">
              <a:latin typeface="+mn-lt"/>
              <a:ea typeface="Century Gothic" charset="0"/>
              <a:cs typeface="Century Gothic" charset="0"/>
            </a:rPr>
            <a:t>Employment Resources </a:t>
          </a:r>
          <a:endParaRPr lang="en-US" b="1" dirty="0">
            <a:latin typeface="+mn-lt"/>
            <a:ea typeface="Century Gothic" charset="0"/>
            <a:cs typeface="Century Gothic" charset="0"/>
          </a:endParaRPr>
        </a:p>
      </dgm:t>
    </dgm:pt>
    <dgm:pt modelId="{7321B4B8-B927-A945-AC6B-A2A9B7CC7A26}" type="parTrans" cxnId="{DA02F13E-1948-584E-B4D1-635230473041}">
      <dgm:prSet/>
      <dgm:spPr/>
      <dgm:t>
        <a:bodyPr/>
        <a:lstStyle/>
        <a:p>
          <a:endParaRPr lang="en-US">
            <a:latin typeface="+mn-lt"/>
          </a:endParaRPr>
        </a:p>
      </dgm:t>
    </dgm:pt>
    <dgm:pt modelId="{FB0A50D4-3EED-5C4C-A19E-226440D99EFA}" type="sibTrans" cxnId="{DA02F13E-1948-584E-B4D1-635230473041}">
      <dgm:prSet/>
      <dgm:spPr/>
      <dgm:t>
        <a:bodyPr/>
        <a:lstStyle/>
        <a:p>
          <a:endParaRPr lang="en-US">
            <a:latin typeface="+mn-lt"/>
          </a:endParaRPr>
        </a:p>
      </dgm:t>
    </dgm:pt>
    <dgm:pt modelId="{FFAD9B14-BB74-1E41-99E6-3892CD1DD11C}">
      <dgm:prSet/>
      <dgm:spPr/>
      <dgm:t>
        <a:bodyPr/>
        <a:lstStyle/>
        <a:p>
          <a:pPr rtl="0"/>
          <a:r>
            <a:rPr lang="en-US" b="1" i="0" dirty="0">
              <a:latin typeface="+mn-lt"/>
              <a:ea typeface="Century Gothic" charset="0"/>
              <a:cs typeface="Century Gothic" charset="0"/>
            </a:rPr>
            <a:t>End #LawSyndrome</a:t>
          </a:r>
          <a:endParaRPr lang="en-US" b="1" dirty="0">
            <a:latin typeface="+mn-lt"/>
            <a:ea typeface="Century Gothic" charset="0"/>
            <a:cs typeface="Century Gothic" charset="0"/>
          </a:endParaRPr>
        </a:p>
      </dgm:t>
    </dgm:pt>
    <dgm:pt modelId="{A82A59B8-31E1-9A46-9666-4DF1325A42F1}" type="parTrans" cxnId="{9EE6239A-65B7-FA4E-88E7-17A29697690B}">
      <dgm:prSet/>
      <dgm:spPr/>
      <dgm:t>
        <a:bodyPr/>
        <a:lstStyle/>
        <a:p>
          <a:endParaRPr lang="en-US">
            <a:latin typeface="+mn-lt"/>
          </a:endParaRPr>
        </a:p>
      </dgm:t>
    </dgm:pt>
    <dgm:pt modelId="{F087A346-3F17-0D4D-9B76-DD62D0173371}" type="sibTrans" cxnId="{9EE6239A-65B7-FA4E-88E7-17A29697690B}">
      <dgm:prSet/>
      <dgm:spPr/>
      <dgm:t>
        <a:bodyPr/>
        <a:lstStyle/>
        <a:p>
          <a:endParaRPr lang="en-US">
            <a:latin typeface="+mn-lt"/>
          </a:endParaRPr>
        </a:p>
      </dgm:t>
    </dgm:pt>
    <dgm:pt modelId="{A79545A6-A84C-6A4F-A6EB-9F929AE25F5F}">
      <dgm:prSet/>
      <dgm:spPr/>
      <dgm:t>
        <a:bodyPr/>
        <a:lstStyle/>
        <a:p>
          <a:pPr rtl="0"/>
          <a:r>
            <a:rPr lang="en-US" b="1" i="0" dirty="0">
              <a:latin typeface="+mn-lt"/>
              <a:ea typeface="Century Gothic" charset="0"/>
              <a:cs typeface="Century Gothic" charset="0"/>
            </a:rPr>
            <a:t>Employer Partnerships</a:t>
          </a:r>
          <a:endParaRPr lang="en-US" b="1" dirty="0">
            <a:latin typeface="+mn-lt"/>
            <a:ea typeface="Century Gothic" charset="0"/>
            <a:cs typeface="Century Gothic" charset="0"/>
          </a:endParaRPr>
        </a:p>
      </dgm:t>
    </dgm:pt>
    <dgm:pt modelId="{CFE91D68-6A9F-F449-BB84-011DFEE459D6}" type="parTrans" cxnId="{F8050BC2-FF08-0149-8E6D-C49E16463B5F}">
      <dgm:prSet/>
      <dgm:spPr/>
      <dgm:t>
        <a:bodyPr/>
        <a:lstStyle/>
        <a:p>
          <a:endParaRPr lang="en-US">
            <a:latin typeface="+mn-lt"/>
          </a:endParaRPr>
        </a:p>
      </dgm:t>
    </dgm:pt>
    <dgm:pt modelId="{CF745194-B363-E84B-8E19-92A3B20D1F9A}" type="sibTrans" cxnId="{F8050BC2-FF08-0149-8E6D-C49E16463B5F}">
      <dgm:prSet/>
      <dgm:spPr/>
      <dgm:t>
        <a:bodyPr/>
        <a:lstStyle/>
        <a:p>
          <a:endParaRPr lang="en-US">
            <a:latin typeface="+mn-lt"/>
          </a:endParaRPr>
        </a:p>
      </dgm:t>
    </dgm:pt>
    <dgm:pt modelId="{992269B9-55C8-1D47-9C14-2F7433A17E71}">
      <dgm:prSet/>
      <dgm:spPr/>
      <dgm:t>
        <a:bodyPr/>
        <a:lstStyle/>
        <a:p>
          <a:pPr rtl="0"/>
          <a:r>
            <a:rPr lang="en-US" b="1" dirty="0">
              <a:latin typeface="+mn-lt"/>
              <a:ea typeface="Century Gothic" charset="0"/>
              <a:cs typeface="Century Gothic" charset="0"/>
            </a:rPr>
            <a:t>Employment Training &amp; Career Placement</a:t>
          </a:r>
        </a:p>
      </dgm:t>
    </dgm:pt>
    <dgm:pt modelId="{1F4E4761-50C7-3C41-936C-B8F4EDB1CFB2}" type="parTrans" cxnId="{2EF0AA75-1EEE-3E4C-ADA6-93F0841B4D47}">
      <dgm:prSet/>
      <dgm:spPr/>
      <dgm:t>
        <a:bodyPr/>
        <a:lstStyle/>
        <a:p>
          <a:endParaRPr lang="en-US">
            <a:latin typeface="+mn-lt"/>
          </a:endParaRPr>
        </a:p>
      </dgm:t>
    </dgm:pt>
    <dgm:pt modelId="{A65FD73D-0ABC-F746-A1A0-9786A9088560}" type="sibTrans" cxnId="{2EF0AA75-1EEE-3E4C-ADA6-93F0841B4D47}">
      <dgm:prSet/>
      <dgm:spPr/>
      <dgm:t>
        <a:bodyPr/>
        <a:lstStyle/>
        <a:p>
          <a:endParaRPr lang="en-US">
            <a:latin typeface="+mn-lt"/>
          </a:endParaRPr>
        </a:p>
      </dgm:t>
    </dgm:pt>
    <dgm:pt modelId="{5063EFB9-A718-3A46-B7CE-8FE6F18E4EF9}" type="pres">
      <dgm:prSet presAssocID="{469FC87D-7858-4D45-9CC3-C6F7B2DF5BC7}" presName="Name0" presStyleCnt="0">
        <dgm:presLayoutVars>
          <dgm:dir/>
          <dgm:resizeHandles val="exact"/>
        </dgm:presLayoutVars>
      </dgm:prSet>
      <dgm:spPr/>
      <dgm:t>
        <a:bodyPr/>
        <a:lstStyle/>
        <a:p>
          <a:endParaRPr lang="en-US"/>
        </a:p>
      </dgm:t>
    </dgm:pt>
    <dgm:pt modelId="{4DA0AB70-E6D4-C646-8DDF-0D2A5252F0B2}" type="pres">
      <dgm:prSet presAssocID="{59F2D8FA-D14C-D94D-98BC-65FB7AB4D92E}" presName="Name5" presStyleLbl="vennNode1" presStyleIdx="0" presStyleCnt="4">
        <dgm:presLayoutVars>
          <dgm:bulletEnabled val="1"/>
        </dgm:presLayoutVars>
      </dgm:prSet>
      <dgm:spPr/>
      <dgm:t>
        <a:bodyPr/>
        <a:lstStyle/>
        <a:p>
          <a:endParaRPr lang="en-US"/>
        </a:p>
      </dgm:t>
    </dgm:pt>
    <dgm:pt modelId="{471B10BE-1C13-ED4A-A383-01F5780358A5}" type="pres">
      <dgm:prSet presAssocID="{FB0A50D4-3EED-5C4C-A19E-226440D99EFA}" presName="space" presStyleCnt="0"/>
      <dgm:spPr/>
    </dgm:pt>
    <dgm:pt modelId="{09DF5F9E-3004-F54D-A8BB-66B89F1D5446}" type="pres">
      <dgm:prSet presAssocID="{992269B9-55C8-1D47-9C14-2F7433A17E71}" presName="Name5" presStyleLbl="vennNode1" presStyleIdx="1" presStyleCnt="4">
        <dgm:presLayoutVars>
          <dgm:bulletEnabled val="1"/>
        </dgm:presLayoutVars>
      </dgm:prSet>
      <dgm:spPr/>
      <dgm:t>
        <a:bodyPr/>
        <a:lstStyle/>
        <a:p>
          <a:endParaRPr lang="en-US"/>
        </a:p>
      </dgm:t>
    </dgm:pt>
    <dgm:pt modelId="{1CA8451D-AA01-3541-9B99-0C4121989F45}" type="pres">
      <dgm:prSet presAssocID="{A65FD73D-0ABC-F746-A1A0-9786A9088560}" presName="space" presStyleCnt="0"/>
      <dgm:spPr/>
    </dgm:pt>
    <dgm:pt modelId="{2605D0DE-3D75-B54D-BD7B-3D0E560B2B04}" type="pres">
      <dgm:prSet presAssocID="{FFAD9B14-BB74-1E41-99E6-3892CD1DD11C}" presName="Name5" presStyleLbl="vennNode1" presStyleIdx="2" presStyleCnt="4">
        <dgm:presLayoutVars>
          <dgm:bulletEnabled val="1"/>
        </dgm:presLayoutVars>
      </dgm:prSet>
      <dgm:spPr/>
      <dgm:t>
        <a:bodyPr/>
        <a:lstStyle/>
        <a:p>
          <a:endParaRPr lang="en-US"/>
        </a:p>
      </dgm:t>
    </dgm:pt>
    <dgm:pt modelId="{C97B2015-1641-284D-A0C9-CE64429F8BC1}" type="pres">
      <dgm:prSet presAssocID="{F087A346-3F17-0D4D-9B76-DD62D0173371}" presName="space" presStyleCnt="0"/>
      <dgm:spPr/>
    </dgm:pt>
    <dgm:pt modelId="{6756F742-94F2-2246-B660-9E98E66C7313}" type="pres">
      <dgm:prSet presAssocID="{A79545A6-A84C-6A4F-A6EB-9F929AE25F5F}" presName="Name5" presStyleLbl="vennNode1" presStyleIdx="3" presStyleCnt="4">
        <dgm:presLayoutVars>
          <dgm:bulletEnabled val="1"/>
        </dgm:presLayoutVars>
      </dgm:prSet>
      <dgm:spPr/>
      <dgm:t>
        <a:bodyPr/>
        <a:lstStyle/>
        <a:p>
          <a:endParaRPr lang="en-US"/>
        </a:p>
      </dgm:t>
    </dgm:pt>
  </dgm:ptLst>
  <dgm:cxnLst>
    <dgm:cxn modelId="{F8050BC2-FF08-0149-8E6D-C49E16463B5F}" srcId="{469FC87D-7858-4D45-9CC3-C6F7B2DF5BC7}" destId="{A79545A6-A84C-6A4F-A6EB-9F929AE25F5F}" srcOrd="3" destOrd="0" parTransId="{CFE91D68-6A9F-F449-BB84-011DFEE459D6}" sibTransId="{CF745194-B363-E84B-8E19-92A3B20D1F9A}"/>
    <dgm:cxn modelId="{02CCDCE4-D4BB-0E43-955B-104D395174DB}" type="presOf" srcId="{469FC87D-7858-4D45-9CC3-C6F7B2DF5BC7}" destId="{5063EFB9-A718-3A46-B7CE-8FE6F18E4EF9}" srcOrd="0" destOrd="0" presId="urn:microsoft.com/office/officeart/2005/8/layout/venn3"/>
    <dgm:cxn modelId="{5499167A-A950-CF48-882A-EB39EC253E25}" type="presOf" srcId="{A79545A6-A84C-6A4F-A6EB-9F929AE25F5F}" destId="{6756F742-94F2-2246-B660-9E98E66C7313}" srcOrd="0" destOrd="0" presId="urn:microsoft.com/office/officeart/2005/8/layout/venn3"/>
    <dgm:cxn modelId="{2EF0AA75-1EEE-3E4C-ADA6-93F0841B4D47}" srcId="{469FC87D-7858-4D45-9CC3-C6F7B2DF5BC7}" destId="{992269B9-55C8-1D47-9C14-2F7433A17E71}" srcOrd="1" destOrd="0" parTransId="{1F4E4761-50C7-3C41-936C-B8F4EDB1CFB2}" sibTransId="{A65FD73D-0ABC-F746-A1A0-9786A9088560}"/>
    <dgm:cxn modelId="{9EE6239A-65B7-FA4E-88E7-17A29697690B}" srcId="{469FC87D-7858-4D45-9CC3-C6F7B2DF5BC7}" destId="{FFAD9B14-BB74-1E41-99E6-3892CD1DD11C}" srcOrd="2" destOrd="0" parTransId="{A82A59B8-31E1-9A46-9666-4DF1325A42F1}" sibTransId="{F087A346-3F17-0D4D-9B76-DD62D0173371}"/>
    <dgm:cxn modelId="{CBF1C01D-6DE6-AD43-BF36-81B783F941D2}" type="presOf" srcId="{59F2D8FA-D14C-D94D-98BC-65FB7AB4D92E}" destId="{4DA0AB70-E6D4-C646-8DDF-0D2A5252F0B2}" srcOrd="0" destOrd="0" presId="urn:microsoft.com/office/officeart/2005/8/layout/venn3"/>
    <dgm:cxn modelId="{DA02F13E-1948-584E-B4D1-635230473041}" srcId="{469FC87D-7858-4D45-9CC3-C6F7B2DF5BC7}" destId="{59F2D8FA-D14C-D94D-98BC-65FB7AB4D92E}" srcOrd="0" destOrd="0" parTransId="{7321B4B8-B927-A945-AC6B-A2A9B7CC7A26}" sibTransId="{FB0A50D4-3EED-5C4C-A19E-226440D99EFA}"/>
    <dgm:cxn modelId="{07CA6712-4C6B-DB4E-A230-6CDBDEFBAE2A}" type="presOf" srcId="{992269B9-55C8-1D47-9C14-2F7433A17E71}" destId="{09DF5F9E-3004-F54D-A8BB-66B89F1D5446}" srcOrd="0" destOrd="0" presId="urn:microsoft.com/office/officeart/2005/8/layout/venn3"/>
    <dgm:cxn modelId="{2639F178-3246-5C4B-AED9-49459E14A459}" type="presOf" srcId="{FFAD9B14-BB74-1E41-99E6-3892CD1DD11C}" destId="{2605D0DE-3D75-B54D-BD7B-3D0E560B2B04}" srcOrd="0" destOrd="0" presId="urn:microsoft.com/office/officeart/2005/8/layout/venn3"/>
    <dgm:cxn modelId="{DF92E696-8BC7-8849-8506-134EF7260216}" type="presParOf" srcId="{5063EFB9-A718-3A46-B7CE-8FE6F18E4EF9}" destId="{4DA0AB70-E6D4-C646-8DDF-0D2A5252F0B2}" srcOrd="0" destOrd="0" presId="urn:microsoft.com/office/officeart/2005/8/layout/venn3"/>
    <dgm:cxn modelId="{DD49D552-8992-C642-AE6B-CB33159E2AEB}" type="presParOf" srcId="{5063EFB9-A718-3A46-B7CE-8FE6F18E4EF9}" destId="{471B10BE-1C13-ED4A-A383-01F5780358A5}" srcOrd="1" destOrd="0" presId="urn:microsoft.com/office/officeart/2005/8/layout/venn3"/>
    <dgm:cxn modelId="{FA51E5C8-BBE9-BA49-91D1-8AE9A538A0FE}" type="presParOf" srcId="{5063EFB9-A718-3A46-B7CE-8FE6F18E4EF9}" destId="{09DF5F9E-3004-F54D-A8BB-66B89F1D5446}" srcOrd="2" destOrd="0" presId="urn:microsoft.com/office/officeart/2005/8/layout/venn3"/>
    <dgm:cxn modelId="{8A72B654-5277-AB48-BE1B-8B0986D77F4A}" type="presParOf" srcId="{5063EFB9-A718-3A46-B7CE-8FE6F18E4EF9}" destId="{1CA8451D-AA01-3541-9B99-0C4121989F45}" srcOrd="3" destOrd="0" presId="urn:microsoft.com/office/officeart/2005/8/layout/venn3"/>
    <dgm:cxn modelId="{72A51D2D-A376-3946-82C3-EBA858D0058F}" type="presParOf" srcId="{5063EFB9-A718-3A46-B7CE-8FE6F18E4EF9}" destId="{2605D0DE-3D75-B54D-BD7B-3D0E560B2B04}" srcOrd="4" destOrd="0" presId="urn:microsoft.com/office/officeart/2005/8/layout/venn3"/>
    <dgm:cxn modelId="{F46A79BC-081A-6B49-822C-AE51055CB9FB}" type="presParOf" srcId="{5063EFB9-A718-3A46-B7CE-8FE6F18E4EF9}" destId="{C97B2015-1641-284D-A0C9-CE64429F8BC1}" srcOrd="5" destOrd="0" presId="urn:microsoft.com/office/officeart/2005/8/layout/venn3"/>
    <dgm:cxn modelId="{8AA1047D-671F-A647-ACDE-E44E58A4E849}" type="presParOf" srcId="{5063EFB9-A718-3A46-B7CE-8FE6F18E4EF9}" destId="{6756F742-94F2-2246-B660-9E98E66C7313}"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DFE188-BCA3-4701-9995-533AD144741D}"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F57BB480-D4B8-4602-8C3A-5B77A28AE8CD}">
      <dgm:prSet phldrT="[Text]"/>
      <dgm:spPr/>
      <dgm:t>
        <a:bodyPr/>
        <a:lstStyle/>
        <a:p>
          <a:r>
            <a:rPr lang="en-US" dirty="0" smtClean="0"/>
            <a:t>Corporate Partners</a:t>
          </a:r>
          <a:endParaRPr lang="en-US" dirty="0"/>
        </a:p>
      </dgm:t>
    </dgm:pt>
    <dgm:pt modelId="{3DA99112-E980-483F-8B41-7841E5BC3C14}" type="parTrans" cxnId="{2E5E3CBE-BF57-4E62-93C7-88E2970EC212}">
      <dgm:prSet/>
      <dgm:spPr/>
      <dgm:t>
        <a:bodyPr/>
        <a:lstStyle/>
        <a:p>
          <a:endParaRPr lang="en-US"/>
        </a:p>
      </dgm:t>
    </dgm:pt>
    <dgm:pt modelId="{A5C4BEE6-A096-49D9-B6BC-9734F636F5F3}" type="sibTrans" cxnId="{2E5E3CBE-BF57-4E62-93C7-88E2970EC212}">
      <dgm:prSet/>
      <dgm:spPr/>
      <dgm:t>
        <a:bodyPr/>
        <a:lstStyle/>
        <a:p>
          <a:endParaRPr lang="en-US"/>
        </a:p>
      </dgm:t>
    </dgm:pt>
    <dgm:pt modelId="{75614F16-4EC5-4816-8F9C-57731FC0FCED}">
      <dgm:prSet phldrT="[Text]"/>
      <dgm:spPr/>
      <dgm:t>
        <a:bodyPr/>
        <a:lstStyle/>
        <a:p>
          <a:r>
            <a:rPr lang="en-US" dirty="0" smtClean="0"/>
            <a:t>Small Business</a:t>
          </a:r>
          <a:endParaRPr lang="en-US" dirty="0"/>
        </a:p>
      </dgm:t>
    </dgm:pt>
    <dgm:pt modelId="{F68BF016-4D85-4995-B5F2-4989678F9B99}" type="parTrans" cxnId="{8C91B9D8-12C9-4066-9F61-D840E527E6F7}">
      <dgm:prSet/>
      <dgm:spPr/>
      <dgm:t>
        <a:bodyPr/>
        <a:lstStyle/>
        <a:p>
          <a:endParaRPr lang="en-US"/>
        </a:p>
      </dgm:t>
    </dgm:pt>
    <dgm:pt modelId="{EAA57993-8805-4DD0-9560-FC9C22C35050}" type="sibTrans" cxnId="{8C91B9D8-12C9-4066-9F61-D840E527E6F7}">
      <dgm:prSet/>
      <dgm:spPr/>
      <dgm:t>
        <a:bodyPr/>
        <a:lstStyle/>
        <a:p>
          <a:endParaRPr lang="en-US"/>
        </a:p>
      </dgm:t>
    </dgm:pt>
    <dgm:pt modelId="{29AC0991-39AC-473D-93EF-4EB4B8059340}">
      <dgm:prSet phldrT="[Text]"/>
      <dgm:spPr/>
      <dgm:t>
        <a:bodyPr/>
        <a:lstStyle/>
        <a:p>
          <a:r>
            <a:rPr lang="en-US" dirty="0" smtClean="0"/>
            <a:t>C21</a:t>
          </a:r>
          <a:endParaRPr lang="en-US" dirty="0"/>
        </a:p>
      </dgm:t>
    </dgm:pt>
    <dgm:pt modelId="{D4239FE2-147B-4D48-8574-A84BF8116E00}" type="parTrans" cxnId="{E7053016-C759-4843-93C5-1942F253F95A}">
      <dgm:prSet/>
      <dgm:spPr/>
      <dgm:t>
        <a:bodyPr/>
        <a:lstStyle/>
        <a:p>
          <a:endParaRPr lang="en-US"/>
        </a:p>
      </dgm:t>
    </dgm:pt>
    <dgm:pt modelId="{A0987635-C305-462A-B7E8-5548A266E628}" type="sibTrans" cxnId="{E7053016-C759-4843-93C5-1942F253F95A}">
      <dgm:prSet/>
      <dgm:spPr/>
      <dgm:t>
        <a:bodyPr/>
        <a:lstStyle/>
        <a:p>
          <a:endParaRPr lang="en-US"/>
        </a:p>
      </dgm:t>
    </dgm:pt>
    <dgm:pt modelId="{A0F0AA14-EDC5-432E-9565-6D50A3E3FD92}">
      <dgm:prSet phldrT="[Text]"/>
      <dgm:spPr/>
      <dgm:t>
        <a:bodyPr/>
        <a:lstStyle/>
        <a:p>
          <a:r>
            <a:rPr lang="en-US" dirty="0" smtClean="0"/>
            <a:t>Sponsorships</a:t>
          </a:r>
          <a:endParaRPr lang="en-US" dirty="0"/>
        </a:p>
      </dgm:t>
    </dgm:pt>
    <dgm:pt modelId="{E02EFB95-EDCA-440B-8131-68F94AA16AEB}" type="parTrans" cxnId="{E54DABCA-EA8E-43E4-A5C6-E50988D033B1}">
      <dgm:prSet/>
      <dgm:spPr/>
      <dgm:t>
        <a:bodyPr/>
        <a:lstStyle/>
        <a:p>
          <a:endParaRPr lang="en-US"/>
        </a:p>
      </dgm:t>
    </dgm:pt>
    <dgm:pt modelId="{D32C3243-6E56-4B9B-B0AF-50D4B4AE43F7}" type="sibTrans" cxnId="{E54DABCA-EA8E-43E4-A5C6-E50988D033B1}">
      <dgm:prSet/>
      <dgm:spPr/>
      <dgm:t>
        <a:bodyPr/>
        <a:lstStyle/>
        <a:p>
          <a:endParaRPr lang="en-US"/>
        </a:p>
      </dgm:t>
    </dgm:pt>
    <dgm:pt modelId="{C704A8E0-8340-4597-B5E8-5E6F8E3E722C}">
      <dgm:prSet phldrT="[Text]"/>
      <dgm:spPr/>
      <dgm:t>
        <a:bodyPr/>
        <a:lstStyle/>
        <a:p>
          <a:r>
            <a:rPr lang="en-US" dirty="0" smtClean="0"/>
            <a:t>Employer Roundtables</a:t>
          </a:r>
          <a:endParaRPr lang="en-US" dirty="0"/>
        </a:p>
      </dgm:t>
    </dgm:pt>
    <dgm:pt modelId="{A6BB7A6B-C1FD-4E44-B3E3-3045D06BBC4E}" type="parTrans" cxnId="{66A9CAFC-78CD-4111-BD22-FF83877A5A64}">
      <dgm:prSet/>
      <dgm:spPr/>
      <dgm:t>
        <a:bodyPr/>
        <a:lstStyle/>
        <a:p>
          <a:endParaRPr lang="en-US"/>
        </a:p>
      </dgm:t>
    </dgm:pt>
    <dgm:pt modelId="{90379B85-2281-429C-8CE4-56D6078B6063}" type="sibTrans" cxnId="{66A9CAFC-78CD-4111-BD22-FF83877A5A64}">
      <dgm:prSet/>
      <dgm:spPr/>
      <dgm:t>
        <a:bodyPr/>
        <a:lstStyle/>
        <a:p>
          <a:endParaRPr lang="en-US"/>
        </a:p>
      </dgm:t>
    </dgm:pt>
    <dgm:pt modelId="{1DA73072-A100-47D1-98F6-C4097D2665A8}" type="pres">
      <dgm:prSet presAssocID="{8DDFE188-BCA3-4701-9995-533AD144741D}" presName="cycle" presStyleCnt="0">
        <dgm:presLayoutVars>
          <dgm:dir/>
          <dgm:resizeHandles val="exact"/>
        </dgm:presLayoutVars>
      </dgm:prSet>
      <dgm:spPr/>
      <dgm:t>
        <a:bodyPr/>
        <a:lstStyle/>
        <a:p>
          <a:endParaRPr lang="en-US"/>
        </a:p>
      </dgm:t>
    </dgm:pt>
    <dgm:pt modelId="{031DB688-E882-4AD5-AC9C-8459C30DB6C8}" type="pres">
      <dgm:prSet presAssocID="{F57BB480-D4B8-4602-8C3A-5B77A28AE8CD}" presName="node" presStyleLbl="node1" presStyleIdx="0" presStyleCnt="5">
        <dgm:presLayoutVars>
          <dgm:bulletEnabled val="1"/>
        </dgm:presLayoutVars>
      </dgm:prSet>
      <dgm:spPr/>
      <dgm:t>
        <a:bodyPr/>
        <a:lstStyle/>
        <a:p>
          <a:endParaRPr lang="en-US"/>
        </a:p>
      </dgm:t>
    </dgm:pt>
    <dgm:pt modelId="{83556761-956F-4986-B828-F5337807930A}" type="pres">
      <dgm:prSet presAssocID="{A5C4BEE6-A096-49D9-B6BC-9734F636F5F3}" presName="sibTrans" presStyleLbl="sibTrans2D1" presStyleIdx="0" presStyleCnt="5"/>
      <dgm:spPr/>
      <dgm:t>
        <a:bodyPr/>
        <a:lstStyle/>
        <a:p>
          <a:endParaRPr lang="en-US"/>
        </a:p>
      </dgm:t>
    </dgm:pt>
    <dgm:pt modelId="{E0179F69-9FC3-4332-A9B0-3DF5CCEA1AF6}" type="pres">
      <dgm:prSet presAssocID="{A5C4BEE6-A096-49D9-B6BC-9734F636F5F3}" presName="connectorText" presStyleLbl="sibTrans2D1" presStyleIdx="0" presStyleCnt="5"/>
      <dgm:spPr/>
      <dgm:t>
        <a:bodyPr/>
        <a:lstStyle/>
        <a:p>
          <a:endParaRPr lang="en-US"/>
        </a:p>
      </dgm:t>
    </dgm:pt>
    <dgm:pt modelId="{007C43D2-6452-4840-83EA-8CA657119501}" type="pres">
      <dgm:prSet presAssocID="{75614F16-4EC5-4816-8F9C-57731FC0FCED}" presName="node" presStyleLbl="node1" presStyleIdx="1" presStyleCnt="5">
        <dgm:presLayoutVars>
          <dgm:bulletEnabled val="1"/>
        </dgm:presLayoutVars>
      </dgm:prSet>
      <dgm:spPr/>
      <dgm:t>
        <a:bodyPr/>
        <a:lstStyle/>
        <a:p>
          <a:endParaRPr lang="en-US"/>
        </a:p>
      </dgm:t>
    </dgm:pt>
    <dgm:pt modelId="{412E914A-CEC7-4D95-8185-9184B3BC5F63}" type="pres">
      <dgm:prSet presAssocID="{EAA57993-8805-4DD0-9560-FC9C22C35050}" presName="sibTrans" presStyleLbl="sibTrans2D1" presStyleIdx="1" presStyleCnt="5"/>
      <dgm:spPr/>
      <dgm:t>
        <a:bodyPr/>
        <a:lstStyle/>
        <a:p>
          <a:endParaRPr lang="en-US"/>
        </a:p>
      </dgm:t>
    </dgm:pt>
    <dgm:pt modelId="{D43568FC-57F2-478B-BF55-2C7366EB69F9}" type="pres">
      <dgm:prSet presAssocID="{EAA57993-8805-4DD0-9560-FC9C22C35050}" presName="connectorText" presStyleLbl="sibTrans2D1" presStyleIdx="1" presStyleCnt="5"/>
      <dgm:spPr/>
      <dgm:t>
        <a:bodyPr/>
        <a:lstStyle/>
        <a:p>
          <a:endParaRPr lang="en-US"/>
        </a:p>
      </dgm:t>
    </dgm:pt>
    <dgm:pt modelId="{700DD029-0FC2-4B32-9890-D59D3BB8F928}" type="pres">
      <dgm:prSet presAssocID="{29AC0991-39AC-473D-93EF-4EB4B8059340}" presName="node" presStyleLbl="node1" presStyleIdx="2" presStyleCnt="5">
        <dgm:presLayoutVars>
          <dgm:bulletEnabled val="1"/>
        </dgm:presLayoutVars>
      </dgm:prSet>
      <dgm:spPr/>
      <dgm:t>
        <a:bodyPr/>
        <a:lstStyle/>
        <a:p>
          <a:endParaRPr lang="en-US"/>
        </a:p>
      </dgm:t>
    </dgm:pt>
    <dgm:pt modelId="{1217480B-64AF-4AAE-B73F-ABEDC05A4DB6}" type="pres">
      <dgm:prSet presAssocID="{A0987635-C305-462A-B7E8-5548A266E628}" presName="sibTrans" presStyleLbl="sibTrans2D1" presStyleIdx="2" presStyleCnt="5"/>
      <dgm:spPr/>
      <dgm:t>
        <a:bodyPr/>
        <a:lstStyle/>
        <a:p>
          <a:endParaRPr lang="en-US"/>
        </a:p>
      </dgm:t>
    </dgm:pt>
    <dgm:pt modelId="{C456F819-DFC4-4329-9114-421B5C0D4CAA}" type="pres">
      <dgm:prSet presAssocID="{A0987635-C305-462A-B7E8-5548A266E628}" presName="connectorText" presStyleLbl="sibTrans2D1" presStyleIdx="2" presStyleCnt="5"/>
      <dgm:spPr/>
      <dgm:t>
        <a:bodyPr/>
        <a:lstStyle/>
        <a:p>
          <a:endParaRPr lang="en-US"/>
        </a:p>
      </dgm:t>
    </dgm:pt>
    <dgm:pt modelId="{E76C722C-1DDD-46B3-849B-C8D1CB3B3262}" type="pres">
      <dgm:prSet presAssocID="{A0F0AA14-EDC5-432E-9565-6D50A3E3FD92}" presName="node" presStyleLbl="node1" presStyleIdx="3" presStyleCnt="5">
        <dgm:presLayoutVars>
          <dgm:bulletEnabled val="1"/>
        </dgm:presLayoutVars>
      </dgm:prSet>
      <dgm:spPr/>
      <dgm:t>
        <a:bodyPr/>
        <a:lstStyle/>
        <a:p>
          <a:endParaRPr lang="en-US"/>
        </a:p>
      </dgm:t>
    </dgm:pt>
    <dgm:pt modelId="{57EA7AA0-32C5-4CA0-98D7-EFD8982EC76B}" type="pres">
      <dgm:prSet presAssocID="{D32C3243-6E56-4B9B-B0AF-50D4B4AE43F7}" presName="sibTrans" presStyleLbl="sibTrans2D1" presStyleIdx="3" presStyleCnt="5"/>
      <dgm:spPr/>
      <dgm:t>
        <a:bodyPr/>
        <a:lstStyle/>
        <a:p>
          <a:endParaRPr lang="en-US"/>
        </a:p>
      </dgm:t>
    </dgm:pt>
    <dgm:pt modelId="{790DC3BE-7A7A-44DC-AA91-BEC6DDCE996D}" type="pres">
      <dgm:prSet presAssocID="{D32C3243-6E56-4B9B-B0AF-50D4B4AE43F7}" presName="connectorText" presStyleLbl="sibTrans2D1" presStyleIdx="3" presStyleCnt="5"/>
      <dgm:spPr/>
      <dgm:t>
        <a:bodyPr/>
        <a:lstStyle/>
        <a:p>
          <a:endParaRPr lang="en-US"/>
        </a:p>
      </dgm:t>
    </dgm:pt>
    <dgm:pt modelId="{F6B21E8C-63DD-49D4-B02B-77D48B6554AD}" type="pres">
      <dgm:prSet presAssocID="{C704A8E0-8340-4597-B5E8-5E6F8E3E722C}" presName="node" presStyleLbl="node1" presStyleIdx="4" presStyleCnt="5">
        <dgm:presLayoutVars>
          <dgm:bulletEnabled val="1"/>
        </dgm:presLayoutVars>
      </dgm:prSet>
      <dgm:spPr/>
      <dgm:t>
        <a:bodyPr/>
        <a:lstStyle/>
        <a:p>
          <a:endParaRPr lang="en-US"/>
        </a:p>
      </dgm:t>
    </dgm:pt>
    <dgm:pt modelId="{4BAA5EF8-5444-4AE7-B179-5D0FBBA876D6}" type="pres">
      <dgm:prSet presAssocID="{90379B85-2281-429C-8CE4-56D6078B6063}" presName="sibTrans" presStyleLbl="sibTrans2D1" presStyleIdx="4" presStyleCnt="5"/>
      <dgm:spPr/>
      <dgm:t>
        <a:bodyPr/>
        <a:lstStyle/>
        <a:p>
          <a:endParaRPr lang="en-US"/>
        </a:p>
      </dgm:t>
    </dgm:pt>
    <dgm:pt modelId="{58A718B1-D4CB-4D90-B23C-55119A105226}" type="pres">
      <dgm:prSet presAssocID="{90379B85-2281-429C-8CE4-56D6078B6063}" presName="connectorText" presStyleLbl="sibTrans2D1" presStyleIdx="4" presStyleCnt="5"/>
      <dgm:spPr/>
      <dgm:t>
        <a:bodyPr/>
        <a:lstStyle/>
        <a:p>
          <a:endParaRPr lang="en-US"/>
        </a:p>
      </dgm:t>
    </dgm:pt>
  </dgm:ptLst>
  <dgm:cxnLst>
    <dgm:cxn modelId="{D936AAE1-75F8-4789-997C-9381218224BF}" type="presOf" srcId="{C704A8E0-8340-4597-B5E8-5E6F8E3E722C}" destId="{F6B21E8C-63DD-49D4-B02B-77D48B6554AD}" srcOrd="0" destOrd="0" presId="urn:microsoft.com/office/officeart/2005/8/layout/cycle2"/>
    <dgm:cxn modelId="{C1A8FC2E-7EBD-4D26-9F67-FD84D0327F47}" type="presOf" srcId="{EAA57993-8805-4DD0-9560-FC9C22C35050}" destId="{412E914A-CEC7-4D95-8185-9184B3BC5F63}" srcOrd="0" destOrd="0" presId="urn:microsoft.com/office/officeart/2005/8/layout/cycle2"/>
    <dgm:cxn modelId="{3F6C7B52-183C-4166-9D0F-A09DC9399F7A}" type="presOf" srcId="{75614F16-4EC5-4816-8F9C-57731FC0FCED}" destId="{007C43D2-6452-4840-83EA-8CA657119501}" srcOrd="0" destOrd="0" presId="urn:microsoft.com/office/officeart/2005/8/layout/cycle2"/>
    <dgm:cxn modelId="{2A34BD87-E82D-4996-9904-F3138836181A}" type="presOf" srcId="{F57BB480-D4B8-4602-8C3A-5B77A28AE8CD}" destId="{031DB688-E882-4AD5-AC9C-8459C30DB6C8}" srcOrd="0" destOrd="0" presId="urn:microsoft.com/office/officeart/2005/8/layout/cycle2"/>
    <dgm:cxn modelId="{A89CE8D7-2F4F-4C35-8E48-CB7D730DA97D}" type="presOf" srcId="{A5C4BEE6-A096-49D9-B6BC-9734F636F5F3}" destId="{83556761-956F-4986-B828-F5337807930A}" srcOrd="0" destOrd="0" presId="urn:microsoft.com/office/officeart/2005/8/layout/cycle2"/>
    <dgm:cxn modelId="{2E5E3CBE-BF57-4E62-93C7-88E2970EC212}" srcId="{8DDFE188-BCA3-4701-9995-533AD144741D}" destId="{F57BB480-D4B8-4602-8C3A-5B77A28AE8CD}" srcOrd="0" destOrd="0" parTransId="{3DA99112-E980-483F-8B41-7841E5BC3C14}" sibTransId="{A5C4BEE6-A096-49D9-B6BC-9734F636F5F3}"/>
    <dgm:cxn modelId="{1AAEDD56-B77A-4235-8A58-FB3FCEC59F72}" type="presOf" srcId="{29AC0991-39AC-473D-93EF-4EB4B8059340}" destId="{700DD029-0FC2-4B32-9890-D59D3BB8F928}" srcOrd="0" destOrd="0" presId="urn:microsoft.com/office/officeart/2005/8/layout/cycle2"/>
    <dgm:cxn modelId="{BE324A6E-37C7-41A9-B31A-0AD50D8D6089}" type="presOf" srcId="{A5C4BEE6-A096-49D9-B6BC-9734F636F5F3}" destId="{E0179F69-9FC3-4332-A9B0-3DF5CCEA1AF6}" srcOrd="1" destOrd="0" presId="urn:microsoft.com/office/officeart/2005/8/layout/cycle2"/>
    <dgm:cxn modelId="{E7053016-C759-4843-93C5-1942F253F95A}" srcId="{8DDFE188-BCA3-4701-9995-533AD144741D}" destId="{29AC0991-39AC-473D-93EF-4EB4B8059340}" srcOrd="2" destOrd="0" parTransId="{D4239FE2-147B-4D48-8574-A84BF8116E00}" sibTransId="{A0987635-C305-462A-B7E8-5548A266E628}"/>
    <dgm:cxn modelId="{8C91B9D8-12C9-4066-9F61-D840E527E6F7}" srcId="{8DDFE188-BCA3-4701-9995-533AD144741D}" destId="{75614F16-4EC5-4816-8F9C-57731FC0FCED}" srcOrd="1" destOrd="0" parTransId="{F68BF016-4D85-4995-B5F2-4989678F9B99}" sibTransId="{EAA57993-8805-4DD0-9560-FC9C22C35050}"/>
    <dgm:cxn modelId="{E54DABCA-EA8E-43E4-A5C6-E50988D033B1}" srcId="{8DDFE188-BCA3-4701-9995-533AD144741D}" destId="{A0F0AA14-EDC5-432E-9565-6D50A3E3FD92}" srcOrd="3" destOrd="0" parTransId="{E02EFB95-EDCA-440B-8131-68F94AA16AEB}" sibTransId="{D32C3243-6E56-4B9B-B0AF-50D4B4AE43F7}"/>
    <dgm:cxn modelId="{4FDF0D5B-6198-4EAD-AF15-281BBCA1BACA}" type="presOf" srcId="{D32C3243-6E56-4B9B-B0AF-50D4B4AE43F7}" destId="{790DC3BE-7A7A-44DC-AA91-BEC6DDCE996D}" srcOrd="1" destOrd="0" presId="urn:microsoft.com/office/officeart/2005/8/layout/cycle2"/>
    <dgm:cxn modelId="{7667E189-028D-45AA-996D-1DCFB62522DE}" type="presOf" srcId="{8DDFE188-BCA3-4701-9995-533AD144741D}" destId="{1DA73072-A100-47D1-98F6-C4097D2665A8}" srcOrd="0" destOrd="0" presId="urn:microsoft.com/office/officeart/2005/8/layout/cycle2"/>
    <dgm:cxn modelId="{C5B1D49A-A2AA-4266-A00B-3C049629FA81}" type="presOf" srcId="{D32C3243-6E56-4B9B-B0AF-50D4B4AE43F7}" destId="{57EA7AA0-32C5-4CA0-98D7-EFD8982EC76B}" srcOrd="0" destOrd="0" presId="urn:microsoft.com/office/officeart/2005/8/layout/cycle2"/>
    <dgm:cxn modelId="{66A9CAFC-78CD-4111-BD22-FF83877A5A64}" srcId="{8DDFE188-BCA3-4701-9995-533AD144741D}" destId="{C704A8E0-8340-4597-B5E8-5E6F8E3E722C}" srcOrd="4" destOrd="0" parTransId="{A6BB7A6B-C1FD-4E44-B3E3-3045D06BBC4E}" sibTransId="{90379B85-2281-429C-8CE4-56D6078B6063}"/>
    <dgm:cxn modelId="{11CA3EB6-13CD-42B3-8F6F-B4E525AC9080}" type="presOf" srcId="{90379B85-2281-429C-8CE4-56D6078B6063}" destId="{58A718B1-D4CB-4D90-B23C-55119A105226}" srcOrd="1" destOrd="0" presId="urn:microsoft.com/office/officeart/2005/8/layout/cycle2"/>
    <dgm:cxn modelId="{FDDD43E7-35D6-4D89-9BFB-17FA057A5F01}" type="presOf" srcId="{90379B85-2281-429C-8CE4-56D6078B6063}" destId="{4BAA5EF8-5444-4AE7-B179-5D0FBBA876D6}" srcOrd="0" destOrd="0" presId="urn:microsoft.com/office/officeart/2005/8/layout/cycle2"/>
    <dgm:cxn modelId="{348E62C3-CCAB-4DE4-ABED-F310F02BA3B0}" type="presOf" srcId="{A0987635-C305-462A-B7E8-5548A266E628}" destId="{1217480B-64AF-4AAE-B73F-ABEDC05A4DB6}" srcOrd="0" destOrd="0" presId="urn:microsoft.com/office/officeart/2005/8/layout/cycle2"/>
    <dgm:cxn modelId="{C794F7FF-4BF6-4EAB-A6AD-12589F924B8A}" type="presOf" srcId="{A0F0AA14-EDC5-432E-9565-6D50A3E3FD92}" destId="{E76C722C-1DDD-46B3-849B-C8D1CB3B3262}" srcOrd="0" destOrd="0" presId="urn:microsoft.com/office/officeart/2005/8/layout/cycle2"/>
    <dgm:cxn modelId="{EBD2BF26-2C94-4CB8-BE33-6420267AEE2E}" type="presOf" srcId="{EAA57993-8805-4DD0-9560-FC9C22C35050}" destId="{D43568FC-57F2-478B-BF55-2C7366EB69F9}" srcOrd="1" destOrd="0" presId="urn:microsoft.com/office/officeart/2005/8/layout/cycle2"/>
    <dgm:cxn modelId="{CA61C23B-393F-4E01-AD7C-3241B2403C29}" type="presOf" srcId="{A0987635-C305-462A-B7E8-5548A266E628}" destId="{C456F819-DFC4-4329-9114-421B5C0D4CAA}" srcOrd="1" destOrd="0" presId="urn:microsoft.com/office/officeart/2005/8/layout/cycle2"/>
    <dgm:cxn modelId="{7774E467-B809-4D82-8D8C-7A28307DFAED}" type="presParOf" srcId="{1DA73072-A100-47D1-98F6-C4097D2665A8}" destId="{031DB688-E882-4AD5-AC9C-8459C30DB6C8}" srcOrd="0" destOrd="0" presId="urn:microsoft.com/office/officeart/2005/8/layout/cycle2"/>
    <dgm:cxn modelId="{0E386F7E-A339-4174-97F9-3EFAA473924A}" type="presParOf" srcId="{1DA73072-A100-47D1-98F6-C4097D2665A8}" destId="{83556761-956F-4986-B828-F5337807930A}" srcOrd="1" destOrd="0" presId="urn:microsoft.com/office/officeart/2005/8/layout/cycle2"/>
    <dgm:cxn modelId="{3E9E8AB7-DAD8-4199-9D8A-C07BBA9B2DB1}" type="presParOf" srcId="{83556761-956F-4986-B828-F5337807930A}" destId="{E0179F69-9FC3-4332-A9B0-3DF5CCEA1AF6}" srcOrd="0" destOrd="0" presId="urn:microsoft.com/office/officeart/2005/8/layout/cycle2"/>
    <dgm:cxn modelId="{A9BF4118-318D-44FE-8F87-B00E8A51E51F}" type="presParOf" srcId="{1DA73072-A100-47D1-98F6-C4097D2665A8}" destId="{007C43D2-6452-4840-83EA-8CA657119501}" srcOrd="2" destOrd="0" presId="urn:microsoft.com/office/officeart/2005/8/layout/cycle2"/>
    <dgm:cxn modelId="{707C6AA8-1062-4D05-B609-E881487F40C2}" type="presParOf" srcId="{1DA73072-A100-47D1-98F6-C4097D2665A8}" destId="{412E914A-CEC7-4D95-8185-9184B3BC5F63}" srcOrd="3" destOrd="0" presId="urn:microsoft.com/office/officeart/2005/8/layout/cycle2"/>
    <dgm:cxn modelId="{B01B9668-C36E-4590-A937-79BB07D541D4}" type="presParOf" srcId="{412E914A-CEC7-4D95-8185-9184B3BC5F63}" destId="{D43568FC-57F2-478B-BF55-2C7366EB69F9}" srcOrd="0" destOrd="0" presId="urn:microsoft.com/office/officeart/2005/8/layout/cycle2"/>
    <dgm:cxn modelId="{89FDB79C-8CC0-4FD0-8391-FA72D0331B42}" type="presParOf" srcId="{1DA73072-A100-47D1-98F6-C4097D2665A8}" destId="{700DD029-0FC2-4B32-9890-D59D3BB8F928}" srcOrd="4" destOrd="0" presId="urn:microsoft.com/office/officeart/2005/8/layout/cycle2"/>
    <dgm:cxn modelId="{CE4AB482-48CB-4B1A-A942-DCE761F8305C}" type="presParOf" srcId="{1DA73072-A100-47D1-98F6-C4097D2665A8}" destId="{1217480B-64AF-4AAE-B73F-ABEDC05A4DB6}" srcOrd="5" destOrd="0" presId="urn:microsoft.com/office/officeart/2005/8/layout/cycle2"/>
    <dgm:cxn modelId="{0C191F5A-251B-46BE-BBE7-3DA2EC7DDBFE}" type="presParOf" srcId="{1217480B-64AF-4AAE-B73F-ABEDC05A4DB6}" destId="{C456F819-DFC4-4329-9114-421B5C0D4CAA}" srcOrd="0" destOrd="0" presId="urn:microsoft.com/office/officeart/2005/8/layout/cycle2"/>
    <dgm:cxn modelId="{1C89BBFD-6FEB-44A6-8D53-0284F8EF9479}" type="presParOf" srcId="{1DA73072-A100-47D1-98F6-C4097D2665A8}" destId="{E76C722C-1DDD-46B3-849B-C8D1CB3B3262}" srcOrd="6" destOrd="0" presId="urn:microsoft.com/office/officeart/2005/8/layout/cycle2"/>
    <dgm:cxn modelId="{276EB7F8-2068-41A9-8CF2-FEE75A6732EC}" type="presParOf" srcId="{1DA73072-A100-47D1-98F6-C4097D2665A8}" destId="{57EA7AA0-32C5-4CA0-98D7-EFD8982EC76B}" srcOrd="7" destOrd="0" presId="urn:microsoft.com/office/officeart/2005/8/layout/cycle2"/>
    <dgm:cxn modelId="{E79D3B3A-5A28-490D-867A-71D117BC24CF}" type="presParOf" srcId="{57EA7AA0-32C5-4CA0-98D7-EFD8982EC76B}" destId="{790DC3BE-7A7A-44DC-AA91-BEC6DDCE996D}" srcOrd="0" destOrd="0" presId="urn:microsoft.com/office/officeart/2005/8/layout/cycle2"/>
    <dgm:cxn modelId="{65F0E435-E2C3-487E-A379-5B091059D867}" type="presParOf" srcId="{1DA73072-A100-47D1-98F6-C4097D2665A8}" destId="{F6B21E8C-63DD-49D4-B02B-77D48B6554AD}" srcOrd="8" destOrd="0" presId="urn:microsoft.com/office/officeart/2005/8/layout/cycle2"/>
    <dgm:cxn modelId="{4535D3A0-1705-4DAC-B0AD-F9385C154627}" type="presParOf" srcId="{1DA73072-A100-47D1-98F6-C4097D2665A8}" destId="{4BAA5EF8-5444-4AE7-B179-5D0FBBA876D6}" srcOrd="9" destOrd="0" presId="urn:microsoft.com/office/officeart/2005/8/layout/cycle2"/>
    <dgm:cxn modelId="{31C20D84-AA93-4D64-A10A-D80EEBBEC8FD}" type="presParOf" srcId="{4BAA5EF8-5444-4AE7-B179-5D0FBBA876D6}" destId="{58A718B1-D4CB-4D90-B23C-55119A105226}"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4AF7B7-9B06-4514-A092-9C0D820EFC15}" type="doc">
      <dgm:prSet loTypeId="urn:microsoft.com/office/officeart/2005/8/layout/cycle6" loCatId="relationship" qsTypeId="urn:microsoft.com/office/officeart/2005/8/quickstyle/simple1" qsCatId="simple" csTypeId="urn:microsoft.com/office/officeart/2005/8/colors/accent0_2" csCatId="mainScheme" phldr="1"/>
      <dgm:spPr/>
      <dgm:t>
        <a:bodyPr/>
        <a:lstStyle/>
        <a:p>
          <a:endParaRPr lang="en-US"/>
        </a:p>
      </dgm:t>
    </dgm:pt>
    <dgm:pt modelId="{C55473EF-0BAD-497F-9011-8718B9EE4EE0}">
      <dgm:prSet phldrT="[Text]"/>
      <dgm:spPr/>
      <dgm:t>
        <a:bodyPr/>
        <a:lstStyle/>
        <a:p>
          <a:r>
            <a:rPr lang="en-US" dirty="0"/>
            <a:t>Technical Support</a:t>
          </a:r>
        </a:p>
      </dgm:t>
    </dgm:pt>
    <dgm:pt modelId="{628CA9D2-36C3-4747-BF5E-BD23099FD733}" type="parTrans" cxnId="{F878159C-6335-4372-BB6B-DD1267F96254}">
      <dgm:prSet/>
      <dgm:spPr/>
      <dgm:t>
        <a:bodyPr/>
        <a:lstStyle/>
        <a:p>
          <a:endParaRPr lang="en-US"/>
        </a:p>
      </dgm:t>
    </dgm:pt>
    <dgm:pt modelId="{551EE5E5-EA8A-440D-BBDE-B4CB2B01596E}" type="sibTrans" cxnId="{F878159C-6335-4372-BB6B-DD1267F96254}">
      <dgm:prSet/>
      <dgm:spPr/>
      <dgm:t>
        <a:bodyPr/>
        <a:lstStyle/>
        <a:p>
          <a:endParaRPr lang="en-US"/>
        </a:p>
      </dgm:t>
    </dgm:pt>
    <dgm:pt modelId="{29F0F82C-5167-445C-B21F-729067EBEB24}">
      <dgm:prSet phldrT="[Text]"/>
      <dgm:spPr/>
      <dgm:t>
        <a:bodyPr/>
        <a:lstStyle/>
        <a:p>
          <a:r>
            <a:rPr lang="en-US" dirty="0"/>
            <a:t>#DSWORKS® Scholarships</a:t>
          </a:r>
        </a:p>
      </dgm:t>
    </dgm:pt>
    <dgm:pt modelId="{56CF277B-5C36-42F9-97A2-0FDD918EC7CE}" type="parTrans" cxnId="{32B8ACC0-1524-46AA-97AC-799911D66E71}">
      <dgm:prSet/>
      <dgm:spPr/>
      <dgm:t>
        <a:bodyPr/>
        <a:lstStyle/>
        <a:p>
          <a:endParaRPr lang="en-US"/>
        </a:p>
      </dgm:t>
    </dgm:pt>
    <dgm:pt modelId="{A1B8E3EC-3DD3-4E30-B5ED-0B0CA48CA860}" type="sibTrans" cxnId="{32B8ACC0-1524-46AA-97AC-799911D66E71}">
      <dgm:prSet/>
      <dgm:spPr/>
      <dgm:t>
        <a:bodyPr/>
        <a:lstStyle/>
        <a:p>
          <a:endParaRPr lang="en-US"/>
        </a:p>
      </dgm:t>
    </dgm:pt>
    <dgm:pt modelId="{211C76EB-F933-4D69-AE66-52CA219CCB6E}">
      <dgm:prSet phldrT="[Text]"/>
      <dgm:spPr/>
      <dgm:t>
        <a:bodyPr/>
        <a:lstStyle/>
        <a:p>
          <a:r>
            <a:rPr lang="en-US" dirty="0"/>
            <a:t>Training Opportunities</a:t>
          </a:r>
        </a:p>
      </dgm:t>
    </dgm:pt>
    <dgm:pt modelId="{D6A520E8-CBC7-4D19-B6D7-83C95CD520D6}" type="parTrans" cxnId="{87975C51-7F5B-4815-AA34-CCD6325279CE}">
      <dgm:prSet/>
      <dgm:spPr/>
      <dgm:t>
        <a:bodyPr/>
        <a:lstStyle/>
        <a:p>
          <a:endParaRPr lang="en-US"/>
        </a:p>
      </dgm:t>
    </dgm:pt>
    <dgm:pt modelId="{A31B1CCF-ECDC-4E37-96D6-F209326544BE}" type="sibTrans" cxnId="{87975C51-7F5B-4815-AA34-CCD6325279CE}">
      <dgm:prSet/>
      <dgm:spPr/>
      <dgm:t>
        <a:bodyPr/>
        <a:lstStyle/>
        <a:p>
          <a:endParaRPr lang="en-US"/>
        </a:p>
      </dgm:t>
    </dgm:pt>
    <dgm:pt modelId="{14C02B82-1513-4164-B3BF-DE943DD2411E}">
      <dgm:prSet phldrT="[Text]"/>
      <dgm:spPr/>
      <dgm:t>
        <a:bodyPr/>
        <a:lstStyle/>
        <a:p>
          <a:r>
            <a:rPr lang="en-US" dirty="0"/>
            <a:t>Professional Development</a:t>
          </a:r>
        </a:p>
      </dgm:t>
    </dgm:pt>
    <dgm:pt modelId="{F568E5C5-86BA-46A3-B068-8C49DFF95300}" type="parTrans" cxnId="{576B9CCD-E7DF-4FC5-A589-A42291CC981A}">
      <dgm:prSet/>
      <dgm:spPr/>
      <dgm:t>
        <a:bodyPr/>
        <a:lstStyle/>
        <a:p>
          <a:endParaRPr lang="en-US"/>
        </a:p>
      </dgm:t>
    </dgm:pt>
    <dgm:pt modelId="{37628C21-7AEB-4774-B0F3-95C13ECC6598}" type="sibTrans" cxnId="{576B9CCD-E7DF-4FC5-A589-A42291CC981A}">
      <dgm:prSet/>
      <dgm:spPr/>
      <dgm:t>
        <a:bodyPr/>
        <a:lstStyle/>
        <a:p>
          <a:endParaRPr lang="en-US"/>
        </a:p>
      </dgm:t>
    </dgm:pt>
    <dgm:pt modelId="{35D269A2-4BDC-453D-9DCC-1B709CAA922C}">
      <dgm:prSet phldrT="[Text]"/>
      <dgm:spPr/>
      <dgm:t>
        <a:bodyPr/>
        <a:lstStyle/>
        <a:p>
          <a:r>
            <a:rPr lang="en-US" dirty="0"/>
            <a:t>Marketing &amp; Promotion </a:t>
          </a:r>
        </a:p>
      </dgm:t>
    </dgm:pt>
    <dgm:pt modelId="{105B4A6D-927B-476B-9EFF-0A8D53CB982F}" type="parTrans" cxnId="{B16CEBAB-8C8A-4913-8B4B-22A6A9B06489}">
      <dgm:prSet/>
      <dgm:spPr/>
      <dgm:t>
        <a:bodyPr/>
        <a:lstStyle/>
        <a:p>
          <a:endParaRPr lang="en-US"/>
        </a:p>
      </dgm:t>
    </dgm:pt>
    <dgm:pt modelId="{E24A3A9F-2AA5-4D27-BC85-A38F2BB8AD44}" type="sibTrans" cxnId="{B16CEBAB-8C8A-4913-8B4B-22A6A9B06489}">
      <dgm:prSet/>
      <dgm:spPr/>
      <dgm:t>
        <a:bodyPr/>
        <a:lstStyle/>
        <a:p>
          <a:endParaRPr lang="en-US"/>
        </a:p>
      </dgm:t>
    </dgm:pt>
    <dgm:pt modelId="{A956AD5C-AFB8-4FD6-8A84-0544A9CE540B}" type="pres">
      <dgm:prSet presAssocID="{9D4AF7B7-9B06-4514-A092-9C0D820EFC15}" presName="cycle" presStyleCnt="0">
        <dgm:presLayoutVars>
          <dgm:dir/>
          <dgm:resizeHandles val="exact"/>
        </dgm:presLayoutVars>
      </dgm:prSet>
      <dgm:spPr/>
      <dgm:t>
        <a:bodyPr/>
        <a:lstStyle/>
        <a:p>
          <a:endParaRPr lang="en-US"/>
        </a:p>
      </dgm:t>
    </dgm:pt>
    <dgm:pt modelId="{FD87CAF6-797B-4980-A4FF-65C983AB8211}" type="pres">
      <dgm:prSet presAssocID="{C55473EF-0BAD-497F-9011-8718B9EE4EE0}" presName="node" presStyleLbl="node1" presStyleIdx="0" presStyleCnt="5" custAng="0" custRadScaleRad="101648" custRadScaleInc="-2402">
        <dgm:presLayoutVars>
          <dgm:bulletEnabled val="1"/>
        </dgm:presLayoutVars>
      </dgm:prSet>
      <dgm:spPr/>
      <dgm:t>
        <a:bodyPr/>
        <a:lstStyle/>
        <a:p>
          <a:endParaRPr lang="en-US"/>
        </a:p>
      </dgm:t>
    </dgm:pt>
    <dgm:pt modelId="{057FD58F-8AFE-46CE-BAF6-5421B4C55192}" type="pres">
      <dgm:prSet presAssocID="{C55473EF-0BAD-497F-9011-8718B9EE4EE0}" presName="spNode" presStyleCnt="0"/>
      <dgm:spPr/>
      <dgm:t>
        <a:bodyPr/>
        <a:lstStyle/>
        <a:p>
          <a:endParaRPr lang="en-US"/>
        </a:p>
      </dgm:t>
    </dgm:pt>
    <dgm:pt modelId="{40635716-DFF3-4D27-996A-DF29FA2E5D2F}" type="pres">
      <dgm:prSet presAssocID="{551EE5E5-EA8A-440D-BBDE-B4CB2B01596E}" presName="sibTrans" presStyleLbl="sibTrans1D1" presStyleIdx="0" presStyleCnt="5"/>
      <dgm:spPr/>
      <dgm:t>
        <a:bodyPr/>
        <a:lstStyle/>
        <a:p>
          <a:endParaRPr lang="en-US"/>
        </a:p>
      </dgm:t>
    </dgm:pt>
    <dgm:pt modelId="{4D1A5493-E6BB-4290-8A73-7C36E32F42AD}" type="pres">
      <dgm:prSet presAssocID="{29F0F82C-5167-445C-B21F-729067EBEB24}" presName="node" presStyleLbl="node1" presStyleIdx="1" presStyleCnt="5">
        <dgm:presLayoutVars>
          <dgm:bulletEnabled val="1"/>
        </dgm:presLayoutVars>
      </dgm:prSet>
      <dgm:spPr/>
      <dgm:t>
        <a:bodyPr/>
        <a:lstStyle/>
        <a:p>
          <a:endParaRPr lang="en-US"/>
        </a:p>
      </dgm:t>
    </dgm:pt>
    <dgm:pt modelId="{72D57699-86C5-4942-9454-E550202F2B97}" type="pres">
      <dgm:prSet presAssocID="{29F0F82C-5167-445C-B21F-729067EBEB24}" presName="spNode" presStyleCnt="0"/>
      <dgm:spPr/>
      <dgm:t>
        <a:bodyPr/>
        <a:lstStyle/>
        <a:p>
          <a:endParaRPr lang="en-US"/>
        </a:p>
      </dgm:t>
    </dgm:pt>
    <dgm:pt modelId="{C15D94D9-B5B9-4B9F-A3D7-A5B61F326EF2}" type="pres">
      <dgm:prSet presAssocID="{A1B8E3EC-3DD3-4E30-B5ED-0B0CA48CA860}" presName="sibTrans" presStyleLbl="sibTrans1D1" presStyleIdx="1" presStyleCnt="5"/>
      <dgm:spPr/>
      <dgm:t>
        <a:bodyPr/>
        <a:lstStyle/>
        <a:p>
          <a:endParaRPr lang="en-US"/>
        </a:p>
      </dgm:t>
    </dgm:pt>
    <dgm:pt modelId="{DD5EF9BE-C0EF-4026-8B45-B2874B414626}" type="pres">
      <dgm:prSet presAssocID="{211C76EB-F933-4D69-AE66-52CA219CCB6E}" presName="node" presStyleLbl="node1" presStyleIdx="2" presStyleCnt="5">
        <dgm:presLayoutVars>
          <dgm:bulletEnabled val="1"/>
        </dgm:presLayoutVars>
      </dgm:prSet>
      <dgm:spPr/>
      <dgm:t>
        <a:bodyPr/>
        <a:lstStyle/>
        <a:p>
          <a:endParaRPr lang="en-US"/>
        </a:p>
      </dgm:t>
    </dgm:pt>
    <dgm:pt modelId="{12DC7BB5-F22E-4219-BB88-863B95CDF8D5}" type="pres">
      <dgm:prSet presAssocID="{211C76EB-F933-4D69-AE66-52CA219CCB6E}" presName="spNode" presStyleCnt="0"/>
      <dgm:spPr/>
      <dgm:t>
        <a:bodyPr/>
        <a:lstStyle/>
        <a:p>
          <a:endParaRPr lang="en-US"/>
        </a:p>
      </dgm:t>
    </dgm:pt>
    <dgm:pt modelId="{BA9D41EB-72AF-4060-B5F5-7EBCA54201C1}" type="pres">
      <dgm:prSet presAssocID="{A31B1CCF-ECDC-4E37-96D6-F209326544BE}" presName="sibTrans" presStyleLbl="sibTrans1D1" presStyleIdx="2" presStyleCnt="5"/>
      <dgm:spPr/>
      <dgm:t>
        <a:bodyPr/>
        <a:lstStyle/>
        <a:p>
          <a:endParaRPr lang="en-US"/>
        </a:p>
      </dgm:t>
    </dgm:pt>
    <dgm:pt modelId="{ED03A2F2-7447-4C60-BAD8-6C5D522376A5}" type="pres">
      <dgm:prSet presAssocID="{14C02B82-1513-4164-B3BF-DE943DD2411E}" presName="node" presStyleLbl="node1" presStyleIdx="3" presStyleCnt="5">
        <dgm:presLayoutVars>
          <dgm:bulletEnabled val="1"/>
        </dgm:presLayoutVars>
      </dgm:prSet>
      <dgm:spPr/>
      <dgm:t>
        <a:bodyPr/>
        <a:lstStyle/>
        <a:p>
          <a:endParaRPr lang="en-US"/>
        </a:p>
      </dgm:t>
    </dgm:pt>
    <dgm:pt modelId="{BAF82A5C-C7A8-4FA3-A1E9-81CD08EDD776}" type="pres">
      <dgm:prSet presAssocID="{14C02B82-1513-4164-B3BF-DE943DD2411E}" presName="spNode" presStyleCnt="0"/>
      <dgm:spPr/>
      <dgm:t>
        <a:bodyPr/>
        <a:lstStyle/>
        <a:p>
          <a:endParaRPr lang="en-US"/>
        </a:p>
      </dgm:t>
    </dgm:pt>
    <dgm:pt modelId="{3DAB9796-B760-42CE-B17D-F24E7B4E6A86}" type="pres">
      <dgm:prSet presAssocID="{37628C21-7AEB-4774-B0F3-95C13ECC6598}" presName="sibTrans" presStyleLbl="sibTrans1D1" presStyleIdx="3" presStyleCnt="5"/>
      <dgm:spPr/>
      <dgm:t>
        <a:bodyPr/>
        <a:lstStyle/>
        <a:p>
          <a:endParaRPr lang="en-US"/>
        </a:p>
      </dgm:t>
    </dgm:pt>
    <dgm:pt modelId="{5469C6F2-EF4C-4C2A-B67E-7C4EB53FB70B}" type="pres">
      <dgm:prSet presAssocID="{35D269A2-4BDC-453D-9DCC-1B709CAA922C}" presName="node" presStyleLbl="node1" presStyleIdx="4" presStyleCnt="5">
        <dgm:presLayoutVars>
          <dgm:bulletEnabled val="1"/>
        </dgm:presLayoutVars>
      </dgm:prSet>
      <dgm:spPr/>
      <dgm:t>
        <a:bodyPr/>
        <a:lstStyle/>
        <a:p>
          <a:endParaRPr lang="en-US"/>
        </a:p>
      </dgm:t>
    </dgm:pt>
    <dgm:pt modelId="{9A8F38F9-8F41-4290-92E2-2E19B5ABBABF}" type="pres">
      <dgm:prSet presAssocID="{35D269A2-4BDC-453D-9DCC-1B709CAA922C}" presName="spNode" presStyleCnt="0"/>
      <dgm:spPr/>
      <dgm:t>
        <a:bodyPr/>
        <a:lstStyle/>
        <a:p>
          <a:endParaRPr lang="en-US"/>
        </a:p>
      </dgm:t>
    </dgm:pt>
    <dgm:pt modelId="{94EC15D5-0A59-4DCF-90E4-272482F369A2}" type="pres">
      <dgm:prSet presAssocID="{E24A3A9F-2AA5-4D27-BC85-A38F2BB8AD44}" presName="sibTrans" presStyleLbl="sibTrans1D1" presStyleIdx="4" presStyleCnt="5"/>
      <dgm:spPr/>
      <dgm:t>
        <a:bodyPr/>
        <a:lstStyle/>
        <a:p>
          <a:endParaRPr lang="en-US"/>
        </a:p>
      </dgm:t>
    </dgm:pt>
  </dgm:ptLst>
  <dgm:cxnLst>
    <dgm:cxn modelId="{A09EDF3D-1B2F-40FC-BE7F-5A7885FF3521}" type="presOf" srcId="{E24A3A9F-2AA5-4D27-BC85-A38F2BB8AD44}" destId="{94EC15D5-0A59-4DCF-90E4-272482F369A2}" srcOrd="0" destOrd="0" presId="urn:microsoft.com/office/officeart/2005/8/layout/cycle6"/>
    <dgm:cxn modelId="{91F10B04-F672-4A6F-A834-318A2ACC5E92}" type="presOf" srcId="{14C02B82-1513-4164-B3BF-DE943DD2411E}" destId="{ED03A2F2-7447-4C60-BAD8-6C5D522376A5}" srcOrd="0" destOrd="0" presId="urn:microsoft.com/office/officeart/2005/8/layout/cycle6"/>
    <dgm:cxn modelId="{576B9CCD-E7DF-4FC5-A589-A42291CC981A}" srcId="{9D4AF7B7-9B06-4514-A092-9C0D820EFC15}" destId="{14C02B82-1513-4164-B3BF-DE943DD2411E}" srcOrd="3" destOrd="0" parTransId="{F568E5C5-86BA-46A3-B068-8C49DFF95300}" sibTransId="{37628C21-7AEB-4774-B0F3-95C13ECC6598}"/>
    <dgm:cxn modelId="{8CBD97FB-6397-4606-8C18-8BFE7BDBF28D}" type="presOf" srcId="{A31B1CCF-ECDC-4E37-96D6-F209326544BE}" destId="{BA9D41EB-72AF-4060-B5F5-7EBCA54201C1}" srcOrd="0" destOrd="0" presId="urn:microsoft.com/office/officeart/2005/8/layout/cycle6"/>
    <dgm:cxn modelId="{9B9A345D-1224-4B81-A74E-57753245EC8F}" type="presOf" srcId="{29F0F82C-5167-445C-B21F-729067EBEB24}" destId="{4D1A5493-E6BB-4290-8A73-7C36E32F42AD}" srcOrd="0" destOrd="0" presId="urn:microsoft.com/office/officeart/2005/8/layout/cycle6"/>
    <dgm:cxn modelId="{329E3700-F397-40ED-8117-32FFA911E268}" type="presOf" srcId="{211C76EB-F933-4D69-AE66-52CA219CCB6E}" destId="{DD5EF9BE-C0EF-4026-8B45-B2874B414626}" srcOrd="0" destOrd="0" presId="urn:microsoft.com/office/officeart/2005/8/layout/cycle6"/>
    <dgm:cxn modelId="{62993FAC-90EC-499D-8C35-C2E48FF7A962}" type="presOf" srcId="{35D269A2-4BDC-453D-9DCC-1B709CAA922C}" destId="{5469C6F2-EF4C-4C2A-B67E-7C4EB53FB70B}" srcOrd="0" destOrd="0" presId="urn:microsoft.com/office/officeart/2005/8/layout/cycle6"/>
    <dgm:cxn modelId="{F878159C-6335-4372-BB6B-DD1267F96254}" srcId="{9D4AF7B7-9B06-4514-A092-9C0D820EFC15}" destId="{C55473EF-0BAD-497F-9011-8718B9EE4EE0}" srcOrd="0" destOrd="0" parTransId="{628CA9D2-36C3-4747-BF5E-BD23099FD733}" sibTransId="{551EE5E5-EA8A-440D-BBDE-B4CB2B01596E}"/>
    <dgm:cxn modelId="{A36477D6-9338-4E18-BCD3-C2AA81AA60E8}" type="presOf" srcId="{C55473EF-0BAD-497F-9011-8718B9EE4EE0}" destId="{FD87CAF6-797B-4980-A4FF-65C983AB8211}" srcOrd="0" destOrd="0" presId="urn:microsoft.com/office/officeart/2005/8/layout/cycle6"/>
    <dgm:cxn modelId="{24D1A307-C201-4908-82DA-7EF95506BBC1}" type="presOf" srcId="{A1B8E3EC-3DD3-4E30-B5ED-0B0CA48CA860}" destId="{C15D94D9-B5B9-4B9F-A3D7-A5B61F326EF2}" srcOrd="0" destOrd="0" presId="urn:microsoft.com/office/officeart/2005/8/layout/cycle6"/>
    <dgm:cxn modelId="{87975C51-7F5B-4815-AA34-CCD6325279CE}" srcId="{9D4AF7B7-9B06-4514-A092-9C0D820EFC15}" destId="{211C76EB-F933-4D69-AE66-52CA219CCB6E}" srcOrd="2" destOrd="0" parTransId="{D6A520E8-CBC7-4D19-B6D7-83C95CD520D6}" sibTransId="{A31B1CCF-ECDC-4E37-96D6-F209326544BE}"/>
    <dgm:cxn modelId="{B16CEBAB-8C8A-4913-8B4B-22A6A9B06489}" srcId="{9D4AF7B7-9B06-4514-A092-9C0D820EFC15}" destId="{35D269A2-4BDC-453D-9DCC-1B709CAA922C}" srcOrd="4" destOrd="0" parTransId="{105B4A6D-927B-476B-9EFF-0A8D53CB982F}" sibTransId="{E24A3A9F-2AA5-4D27-BC85-A38F2BB8AD44}"/>
    <dgm:cxn modelId="{8D47F862-6241-4921-8C83-841D52314EB5}" type="presOf" srcId="{37628C21-7AEB-4774-B0F3-95C13ECC6598}" destId="{3DAB9796-B760-42CE-B17D-F24E7B4E6A86}" srcOrd="0" destOrd="0" presId="urn:microsoft.com/office/officeart/2005/8/layout/cycle6"/>
    <dgm:cxn modelId="{32B8ACC0-1524-46AA-97AC-799911D66E71}" srcId="{9D4AF7B7-9B06-4514-A092-9C0D820EFC15}" destId="{29F0F82C-5167-445C-B21F-729067EBEB24}" srcOrd="1" destOrd="0" parTransId="{56CF277B-5C36-42F9-97A2-0FDD918EC7CE}" sibTransId="{A1B8E3EC-3DD3-4E30-B5ED-0B0CA48CA860}"/>
    <dgm:cxn modelId="{7F38A2F7-96DD-4CCE-82EB-7A339CC9560E}" type="presOf" srcId="{551EE5E5-EA8A-440D-BBDE-B4CB2B01596E}" destId="{40635716-DFF3-4D27-996A-DF29FA2E5D2F}" srcOrd="0" destOrd="0" presId="urn:microsoft.com/office/officeart/2005/8/layout/cycle6"/>
    <dgm:cxn modelId="{B3349562-89C6-447F-8C7D-E73FBA1BB2C3}" type="presOf" srcId="{9D4AF7B7-9B06-4514-A092-9C0D820EFC15}" destId="{A956AD5C-AFB8-4FD6-8A84-0544A9CE540B}" srcOrd="0" destOrd="0" presId="urn:microsoft.com/office/officeart/2005/8/layout/cycle6"/>
    <dgm:cxn modelId="{EEECCE77-5F9E-495B-9CD8-1A8DA19936EA}" type="presParOf" srcId="{A956AD5C-AFB8-4FD6-8A84-0544A9CE540B}" destId="{FD87CAF6-797B-4980-A4FF-65C983AB8211}" srcOrd="0" destOrd="0" presId="urn:microsoft.com/office/officeart/2005/8/layout/cycle6"/>
    <dgm:cxn modelId="{EADD02D4-2455-4D7E-AC8F-E1BB91CA03CB}" type="presParOf" srcId="{A956AD5C-AFB8-4FD6-8A84-0544A9CE540B}" destId="{057FD58F-8AFE-46CE-BAF6-5421B4C55192}" srcOrd="1" destOrd="0" presId="urn:microsoft.com/office/officeart/2005/8/layout/cycle6"/>
    <dgm:cxn modelId="{1310237C-D9AB-4586-9C65-8922A90BED2E}" type="presParOf" srcId="{A956AD5C-AFB8-4FD6-8A84-0544A9CE540B}" destId="{40635716-DFF3-4D27-996A-DF29FA2E5D2F}" srcOrd="2" destOrd="0" presId="urn:microsoft.com/office/officeart/2005/8/layout/cycle6"/>
    <dgm:cxn modelId="{C34D2FED-B83B-4691-B9F0-169D13A3D4FA}" type="presParOf" srcId="{A956AD5C-AFB8-4FD6-8A84-0544A9CE540B}" destId="{4D1A5493-E6BB-4290-8A73-7C36E32F42AD}" srcOrd="3" destOrd="0" presId="urn:microsoft.com/office/officeart/2005/8/layout/cycle6"/>
    <dgm:cxn modelId="{C4419C2C-75B8-463E-940F-459E661E6488}" type="presParOf" srcId="{A956AD5C-AFB8-4FD6-8A84-0544A9CE540B}" destId="{72D57699-86C5-4942-9454-E550202F2B97}" srcOrd="4" destOrd="0" presId="urn:microsoft.com/office/officeart/2005/8/layout/cycle6"/>
    <dgm:cxn modelId="{8604CE1B-B0F6-4424-A15C-38975649FA72}" type="presParOf" srcId="{A956AD5C-AFB8-4FD6-8A84-0544A9CE540B}" destId="{C15D94D9-B5B9-4B9F-A3D7-A5B61F326EF2}" srcOrd="5" destOrd="0" presId="urn:microsoft.com/office/officeart/2005/8/layout/cycle6"/>
    <dgm:cxn modelId="{169F07DE-1E3B-47F9-B0A7-E9D57BF5FF73}" type="presParOf" srcId="{A956AD5C-AFB8-4FD6-8A84-0544A9CE540B}" destId="{DD5EF9BE-C0EF-4026-8B45-B2874B414626}" srcOrd="6" destOrd="0" presId="urn:microsoft.com/office/officeart/2005/8/layout/cycle6"/>
    <dgm:cxn modelId="{E083280A-7071-411E-9A34-9F72F6084224}" type="presParOf" srcId="{A956AD5C-AFB8-4FD6-8A84-0544A9CE540B}" destId="{12DC7BB5-F22E-4219-BB88-863B95CDF8D5}" srcOrd="7" destOrd="0" presId="urn:microsoft.com/office/officeart/2005/8/layout/cycle6"/>
    <dgm:cxn modelId="{F70ABFCF-E8D0-46CE-841F-40EFE5136EE7}" type="presParOf" srcId="{A956AD5C-AFB8-4FD6-8A84-0544A9CE540B}" destId="{BA9D41EB-72AF-4060-B5F5-7EBCA54201C1}" srcOrd="8" destOrd="0" presId="urn:microsoft.com/office/officeart/2005/8/layout/cycle6"/>
    <dgm:cxn modelId="{5D43D5F1-83CE-4BE3-9924-FAF0A558AA80}" type="presParOf" srcId="{A956AD5C-AFB8-4FD6-8A84-0544A9CE540B}" destId="{ED03A2F2-7447-4C60-BAD8-6C5D522376A5}" srcOrd="9" destOrd="0" presId="urn:microsoft.com/office/officeart/2005/8/layout/cycle6"/>
    <dgm:cxn modelId="{EA92F449-FE3D-4879-932C-82FF4BD5249A}" type="presParOf" srcId="{A956AD5C-AFB8-4FD6-8A84-0544A9CE540B}" destId="{BAF82A5C-C7A8-4FA3-A1E9-81CD08EDD776}" srcOrd="10" destOrd="0" presId="urn:microsoft.com/office/officeart/2005/8/layout/cycle6"/>
    <dgm:cxn modelId="{CF91893C-9627-4968-8F30-DA7E6DD9220A}" type="presParOf" srcId="{A956AD5C-AFB8-4FD6-8A84-0544A9CE540B}" destId="{3DAB9796-B760-42CE-B17D-F24E7B4E6A86}" srcOrd="11" destOrd="0" presId="urn:microsoft.com/office/officeart/2005/8/layout/cycle6"/>
    <dgm:cxn modelId="{9B08B903-1826-4480-9A28-3D43A104D646}" type="presParOf" srcId="{A956AD5C-AFB8-4FD6-8A84-0544A9CE540B}" destId="{5469C6F2-EF4C-4C2A-B67E-7C4EB53FB70B}" srcOrd="12" destOrd="0" presId="urn:microsoft.com/office/officeart/2005/8/layout/cycle6"/>
    <dgm:cxn modelId="{98B81490-2E5D-4968-AD09-04B26E9B1038}" type="presParOf" srcId="{A956AD5C-AFB8-4FD6-8A84-0544A9CE540B}" destId="{9A8F38F9-8F41-4290-92E2-2E19B5ABBABF}" srcOrd="13" destOrd="0" presId="urn:microsoft.com/office/officeart/2005/8/layout/cycle6"/>
    <dgm:cxn modelId="{11C6B864-CFD7-4963-8662-7C62D5A203C5}" type="presParOf" srcId="{A956AD5C-AFB8-4FD6-8A84-0544A9CE540B}" destId="{94EC15D5-0A59-4DCF-90E4-272482F369A2}"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A0AB70-E6D4-C646-8DDF-0D2A5252F0B2}">
      <dsp:nvSpPr>
        <dsp:cNvPr id="0" name=""/>
        <dsp:cNvSpPr/>
      </dsp:nvSpPr>
      <dsp:spPr>
        <a:xfrm>
          <a:off x="2411" y="824855"/>
          <a:ext cx="2419052" cy="2419052"/>
        </a:xfrm>
        <a:prstGeom prst="ellipse">
          <a:avLst/>
        </a:prstGeom>
        <a:solidFill>
          <a:schemeClr val="accent1">
            <a:shade val="80000"/>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33129" tIns="21590" rIns="133129" bIns="21590" numCol="1" spcCol="1270" anchor="ctr" anchorCtr="0">
          <a:noAutofit/>
        </a:bodyPr>
        <a:lstStyle/>
        <a:p>
          <a:pPr lvl="0" algn="ctr" defTabSz="755650" rtl="0">
            <a:lnSpc>
              <a:spcPct val="90000"/>
            </a:lnSpc>
            <a:spcBef>
              <a:spcPct val="0"/>
            </a:spcBef>
            <a:spcAft>
              <a:spcPct val="35000"/>
            </a:spcAft>
          </a:pPr>
          <a:r>
            <a:rPr lang="en-US" sz="1700" b="1" i="0" kern="1200" dirty="0">
              <a:latin typeface="+mn-lt"/>
              <a:ea typeface="Century Gothic" charset="0"/>
              <a:cs typeface="Century Gothic" charset="0"/>
            </a:rPr>
            <a:t>Employment Resources </a:t>
          </a:r>
          <a:endParaRPr lang="en-US" sz="1700" b="1" kern="1200" dirty="0">
            <a:latin typeface="+mn-lt"/>
            <a:ea typeface="Century Gothic" charset="0"/>
            <a:cs typeface="Century Gothic" charset="0"/>
          </a:endParaRPr>
        </a:p>
      </dsp:txBody>
      <dsp:txXfrm>
        <a:off x="356673" y="1179117"/>
        <a:ext cx="1710528" cy="1710528"/>
      </dsp:txXfrm>
    </dsp:sp>
    <dsp:sp modelId="{09DF5F9E-3004-F54D-A8BB-66B89F1D5446}">
      <dsp:nvSpPr>
        <dsp:cNvPr id="0" name=""/>
        <dsp:cNvSpPr/>
      </dsp:nvSpPr>
      <dsp:spPr>
        <a:xfrm>
          <a:off x="1937652" y="824855"/>
          <a:ext cx="2419052" cy="2419052"/>
        </a:xfrm>
        <a:prstGeom prst="ellipse">
          <a:avLst/>
        </a:prstGeom>
        <a:solidFill>
          <a:schemeClr val="accent1">
            <a:shade val="80000"/>
            <a:alpha val="50000"/>
            <a:hueOff val="-3"/>
            <a:satOff val="1329"/>
            <a:lumOff val="1718"/>
            <a:alphaOff val="1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33129" tIns="21590" rIns="133129" bIns="21590" numCol="1" spcCol="1270" anchor="ctr" anchorCtr="0">
          <a:noAutofit/>
        </a:bodyPr>
        <a:lstStyle/>
        <a:p>
          <a:pPr lvl="0" algn="ctr" defTabSz="755650" rtl="0">
            <a:lnSpc>
              <a:spcPct val="90000"/>
            </a:lnSpc>
            <a:spcBef>
              <a:spcPct val="0"/>
            </a:spcBef>
            <a:spcAft>
              <a:spcPct val="35000"/>
            </a:spcAft>
          </a:pPr>
          <a:r>
            <a:rPr lang="en-US" sz="1700" b="1" kern="1200" dirty="0">
              <a:latin typeface="+mn-lt"/>
              <a:ea typeface="Century Gothic" charset="0"/>
              <a:cs typeface="Century Gothic" charset="0"/>
            </a:rPr>
            <a:t>Employment Training &amp; Career Placement</a:t>
          </a:r>
        </a:p>
      </dsp:txBody>
      <dsp:txXfrm>
        <a:off x="2291914" y="1179117"/>
        <a:ext cx="1710528" cy="1710528"/>
      </dsp:txXfrm>
    </dsp:sp>
    <dsp:sp modelId="{2605D0DE-3D75-B54D-BD7B-3D0E560B2B04}">
      <dsp:nvSpPr>
        <dsp:cNvPr id="0" name=""/>
        <dsp:cNvSpPr/>
      </dsp:nvSpPr>
      <dsp:spPr>
        <a:xfrm>
          <a:off x="3872894" y="824855"/>
          <a:ext cx="2419052" cy="2419052"/>
        </a:xfrm>
        <a:prstGeom prst="ellipse">
          <a:avLst/>
        </a:prstGeom>
        <a:solidFill>
          <a:schemeClr val="accent1">
            <a:shade val="80000"/>
            <a:alpha val="50000"/>
            <a:hueOff val="-6"/>
            <a:satOff val="2658"/>
            <a:lumOff val="3436"/>
            <a:alphaOff val="2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33129" tIns="21590" rIns="133129" bIns="21590" numCol="1" spcCol="1270" anchor="ctr" anchorCtr="0">
          <a:noAutofit/>
        </a:bodyPr>
        <a:lstStyle/>
        <a:p>
          <a:pPr lvl="0" algn="ctr" defTabSz="755650" rtl="0">
            <a:lnSpc>
              <a:spcPct val="90000"/>
            </a:lnSpc>
            <a:spcBef>
              <a:spcPct val="0"/>
            </a:spcBef>
            <a:spcAft>
              <a:spcPct val="35000"/>
            </a:spcAft>
          </a:pPr>
          <a:r>
            <a:rPr lang="en-US" sz="1700" b="1" i="0" kern="1200" dirty="0">
              <a:latin typeface="+mn-lt"/>
              <a:ea typeface="Century Gothic" charset="0"/>
              <a:cs typeface="Century Gothic" charset="0"/>
            </a:rPr>
            <a:t>End #LawSyndrome</a:t>
          </a:r>
          <a:endParaRPr lang="en-US" sz="1700" b="1" kern="1200" dirty="0">
            <a:latin typeface="+mn-lt"/>
            <a:ea typeface="Century Gothic" charset="0"/>
            <a:cs typeface="Century Gothic" charset="0"/>
          </a:endParaRPr>
        </a:p>
      </dsp:txBody>
      <dsp:txXfrm>
        <a:off x="4227156" y="1179117"/>
        <a:ext cx="1710528" cy="1710528"/>
      </dsp:txXfrm>
    </dsp:sp>
    <dsp:sp modelId="{6756F742-94F2-2246-B660-9E98E66C7313}">
      <dsp:nvSpPr>
        <dsp:cNvPr id="0" name=""/>
        <dsp:cNvSpPr/>
      </dsp:nvSpPr>
      <dsp:spPr>
        <a:xfrm>
          <a:off x="5808136" y="824855"/>
          <a:ext cx="2419052" cy="2419052"/>
        </a:xfrm>
        <a:prstGeom prst="ellipse">
          <a:avLst/>
        </a:prstGeom>
        <a:solidFill>
          <a:schemeClr val="accent1">
            <a:shade val="80000"/>
            <a:alpha val="50000"/>
            <a:hueOff val="-9"/>
            <a:satOff val="3987"/>
            <a:lumOff val="5154"/>
            <a:alphaOff val="3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33129" tIns="21590" rIns="133129" bIns="21590" numCol="1" spcCol="1270" anchor="ctr" anchorCtr="0">
          <a:noAutofit/>
        </a:bodyPr>
        <a:lstStyle/>
        <a:p>
          <a:pPr lvl="0" algn="ctr" defTabSz="755650" rtl="0">
            <a:lnSpc>
              <a:spcPct val="90000"/>
            </a:lnSpc>
            <a:spcBef>
              <a:spcPct val="0"/>
            </a:spcBef>
            <a:spcAft>
              <a:spcPct val="35000"/>
            </a:spcAft>
          </a:pPr>
          <a:r>
            <a:rPr lang="en-US" sz="1700" b="1" i="0" kern="1200" dirty="0">
              <a:latin typeface="+mn-lt"/>
              <a:ea typeface="Century Gothic" charset="0"/>
              <a:cs typeface="Century Gothic" charset="0"/>
            </a:rPr>
            <a:t>Employer Partnerships</a:t>
          </a:r>
          <a:endParaRPr lang="en-US" sz="1700" b="1" kern="1200" dirty="0">
            <a:latin typeface="+mn-lt"/>
            <a:ea typeface="Century Gothic" charset="0"/>
            <a:cs typeface="Century Gothic" charset="0"/>
          </a:endParaRPr>
        </a:p>
      </dsp:txBody>
      <dsp:txXfrm>
        <a:off x="6162398" y="1179117"/>
        <a:ext cx="1710528" cy="17105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DB688-E882-4AD5-AC9C-8459C30DB6C8}">
      <dsp:nvSpPr>
        <dsp:cNvPr id="0" name=""/>
        <dsp:cNvSpPr/>
      </dsp:nvSpPr>
      <dsp:spPr>
        <a:xfrm>
          <a:off x="1700603" y="98882"/>
          <a:ext cx="1399393" cy="13993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Corporate Partners</a:t>
          </a:r>
          <a:endParaRPr lang="en-US" sz="1400" kern="1200" dirty="0"/>
        </a:p>
      </dsp:txBody>
      <dsp:txXfrm>
        <a:off x="1905539" y="303818"/>
        <a:ext cx="989521" cy="989521"/>
      </dsp:txXfrm>
    </dsp:sp>
    <dsp:sp modelId="{83556761-956F-4986-B828-F5337807930A}">
      <dsp:nvSpPr>
        <dsp:cNvPr id="0" name=""/>
        <dsp:cNvSpPr/>
      </dsp:nvSpPr>
      <dsp:spPr>
        <a:xfrm rot="2160000">
          <a:off x="3055773" y="1173806"/>
          <a:ext cx="372022" cy="4722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3066431" y="1235465"/>
        <a:ext cx="260415" cy="283377"/>
      </dsp:txXfrm>
    </dsp:sp>
    <dsp:sp modelId="{007C43D2-6452-4840-83EA-8CA657119501}">
      <dsp:nvSpPr>
        <dsp:cNvPr id="0" name=""/>
        <dsp:cNvSpPr/>
      </dsp:nvSpPr>
      <dsp:spPr>
        <a:xfrm>
          <a:off x="3400609" y="1334009"/>
          <a:ext cx="1399393" cy="13993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Small Business</a:t>
          </a:r>
          <a:endParaRPr lang="en-US" sz="1400" kern="1200" dirty="0"/>
        </a:p>
      </dsp:txBody>
      <dsp:txXfrm>
        <a:off x="3605545" y="1538945"/>
        <a:ext cx="989521" cy="989521"/>
      </dsp:txXfrm>
    </dsp:sp>
    <dsp:sp modelId="{412E914A-CEC7-4D95-8185-9184B3BC5F63}">
      <dsp:nvSpPr>
        <dsp:cNvPr id="0" name=""/>
        <dsp:cNvSpPr/>
      </dsp:nvSpPr>
      <dsp:spPr>
        <a:xfrm rot="6480000">
          <a:off x="3592876" y="2786783"/>
          <a:ext cx="372022" cy="4722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3665924" y="2828170"/>
        <a:ext cx="260415" cy="283377"/>
      </dsp:txXfrm>
    </dsp:sp>
    <dsp:sp modelId="{700DD029-0FC2-4B32-9890-D59D3BB8F928}">
      <dsp:nvSpPr>
        <dsp:cNvPr id="0" name=""/>
        <dsp:cNvSpPr/>
      </dsp:nvSpPr>
      <dsp:spPr>
        <a:xfrm>
          <a:off x="2751264" y="3332486"/>
          <a:ext cx="1399393" cy="13993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C21</a:t>
          </a:r>
          <a:endParaRPr lang="en-US" sz="1400" kern="1200" dirty="0"/>
        </a:p>
      </dsp:txBody>
      <dsp:txXfrm>
        <a:off x="2956200" y="3537422"/>
        <a:ext cx="989521" cy="989521"/>
      </dsp:txXfrm>
    </dsp:sp>
    <dsp:sp modelId="{1217480B-64AF-4AAE-B73F-ABEDC05A4DB6}">
      <dsp:nvSpPr>
        <dsp:cNvPr id="0" name=""/>
        <dsp:cNvSpPr/>
      </dsp:nvSpPr>
      <dsp:spPr>
        <a:xfrm rot="10800000">
          <a:off x="2224817" y="3796036"/>
          <a:ext cx="372022" cy="4722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2336424" y="3890495"/>
        <a:ext cx="260415" cy="283377"/>
      </dsp:txXfrm>
    </dsp:sp>
    <dsp:sp modelId="{E76C722C-1DDD-46B3-849B-C8D1CB3B3262}">
      <dsp:nvSpPr>
        <dsp:cNvPr id="0" name=""/>
        <dsp:cNvSpPr/>
      </dsp:nvSpPr>
      <dsp:spPr>
        <a:xfrm>
          <a:off x="649941" y="3332486"/>
          <a:ext cx="1399393" cy="13993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Sponsorships</a:t>
          </a:r>
          <a:endParaRPr lang="en-US" sz="1400" kern="1200" dirty="0"/>
        </a:p>
      </dsp:txBody>
      <dsp:txXfrm>
        <a:off x="854877" y="3537422"/>
        <a:ext cx="989521" cy="989521"/>
      </dsp:txXfrm>
    </dsp:sp>
    <dsp:sp modelId="{57EA7AA0-32C5-4CA0-98D7-EFD8982EC76B}">
      <dsp:nvSpPr>
        <dsp:cNvPr id="0" name=""/>
        <dsp:cNvSpPr/>
      </dsp:nvSpPr>
      <dsp:spPr>
        <a:xfrm rot="15120000">
          <a:off x="842208" y="2806810"/>
          <a:ext cx="372022" cy="4722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915256" y="2954341"/>
        <a:ext cx="260415" cy="283377"/>
      </dsp:txXfrm>
    </dsp:sp>
    <dsp:sp modelId="{F6B21E8C-63DD-49D4-B02B-77D48B6554AD}">
      <dsp:nvSpPr>
        <dsp:cNvPr id="0" name=""/>
        <dsp:cNvSpPr/>
      </dsp:nvSpPr>
      <dsp:spPr>
        <a:xfrm>
          <a:off x="596" y="1334009"/>
          <a:ext cx="1399393" cy="13993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Employer Roundtables</a:t>
          </a:r>
          <a:endParaRPr lang="en-US" sz="1400" kern="1200" dirty="0"/>
        </a:p>
      </dsp:txBody>
      <dsp:txXfrm>
        <a:off x="205532" y="1538945"/>
        <a:ext cx="989521" cy="989521"/>
      </dsp:txXfrm>
    </dsp:sp>
    <dsp:sp modelId="{4BAA5EF8-5444-4AE7-B179-5D0FBBA876D6}">
      <dsp:nvSpPr>
        <dsp:cNvPr id="0" name=""/>
        <dsp:cNvSpPr/>
      </dsp:nvSpPr>
      <dsp:spPr>
        <a:xfrm rot="19440000">
          <a:off x="1355767" y="1186183"/>
          <a:ext cx="372022" cy="4722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1366425" y="1313442"/>
        <a:ext cx="260415" cy="2833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7CAF6-797B-4980-A4FF-65C983AB8211}">
      <dsp:nvSpPr>
        <dsp:cNvPr id="0" name=""/>
        <dsp:cNvSpPr/>
      </dsp:nvSpPr>
      <dsp:spPr>
        <a:xfrm>
          <a:off x="1967658" y="0"/>
          <a:ext cx="1510903" cy="98208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Technical Support</a:t>
          </a:r>
        </a:p>
      </dsp:txBody>
      <dsp:txXfrm>
        <a:off x="2015600" y="47942"/>
        <a:ext cx="1415019" cy="886203"/>
      </dsp:txXfrm>
    </dsp:sp>
    <dsp:sp modelId="{40635716-DFF3-4D27-996A-DF29FA2E5D2F}">
      <dsp:nvSpPr>
        <dsp:cNvPr id="0" name=""/>
        <dsp:cNvSpPr/>
      </dsp:nvSpPr>
      <dsp:spPr>
        <a:xfrm>
          <a:off x="778192" y="490654"/>
          <a:ext cx="3928827" cy="3928827"/>
        </a:xfrm>
        <a:custGeom>
          <a:avLst/>
          <a:gdLst/>
          <a:ahLst/>
          <a:cxnLst/>
          <a:rect l="0" t="0" r="0" b="0"/>
          <a:pathLst>
            <a:path>
              <a:moveTo>
                <a:pt x="2711019" y="147410"/>
              </a:moveTo>
              <a:arcTo wR="1964413" hR="1964413" stAng="17540264" swAng="2002325"/>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D1A5493-E6BB-4290-8A73-7C36E32F42AD}">
      <dsp:nvSpPr>
        <dsp:cNvPr id="0" name=""/>
        <dsp:cNvSpPr/>
      </dsp:nvSpPr>
      <dsp:spPr>
        <a:xfrm>
          <a:off x="3856016" y="1357868"/>
          <a:ext cx="1510903" cy="98208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#DSWORKS® Scholarships</a:t>
          </a:r>
        </a:p>
      </dsp:txBody>
      <dsp:txXfrm>
        <a:off x="3903958" y="1405810"/>
        <a:ext cx="1415019" cy="886203"/>
      </dsp:txXfrm>
    </dsp:sp>
    <dsp:sp modelId="{C15D94D9-B5B9-4B9F-A3D7-A5B61F326EF2}">
      <dsp:nvSpPr>
        <dsp:cNvPr id="0" name=""/>
        <dsp:cNvSpPr/>
      </dsp:nvSpPr>
      <dsp:spPr>
        <a:xfrm>
          <a:off x="778786" y="491535"/>
          <a:ext cx="3928827" cy="3928827"/>
        </a:xfrm>
        <a:custGeom>
          <a:avLst/>
          <a:gdLst/>
          <a:ahLst/>
          <a:cxnLst/>
          <a:rect l="0" t="0" r="0" b="0"/>
          <a:pathLst>
            <a:path>
              <a:moveTo>
                <a:pt x="3926102" y="1860988"/>
              </a:moveTo>
              <a:arcTo wR="1964413" hR="1964413" stAng="21418921" swAng="2198446"/>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D5EF9BE-C0EF-4026-8B45-B2874B414626}">
      <dsp:nvSpPr>
        <dsp:cNvPr id="0" name=""/>
        <dsp:cNvSpPr/>
      </dsp:nvSpPr>
      <dsp:spPr>
        <a:xfrm>
          <a:off x="3142401" y="3554149"/>
          <a:ext cx="1510903" cy="98208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Training Opportunities</a:t>
          </a:r>
        </a:p>
      </dsp:txBody>
      <dsp:txXfrm>
        <a:off x="3190343" y="3602091"/>
        <a:ext cx="1415019" cy="886203"/>
      </dsp:txXfrm>
    </dsp:sp>
    <dsp:sp modelId="{BA9D41EB-72AF-4060-B5F5-7EBCA54201C1}">
      <dsp:nvSpPr>
        <dsp:cNvPr id="0" name=""/>
        <dsp:cNvSpPr/>
      </dsp:nvSpPr>
      <dsp:spPr>
        <a:xfrm>
          <a:off x="778786" y="491535"/>
          <a:ext cx="3928827" cy="3928827"/>
        </a:xfrm>
        <a:custGeom>
          <a:avLst/>
          <a:gdLst/>
          <a:ahLst/>
          <a:cxnLst/>
          <a:rect l="0" t="0" r="0" b="0"/>
          <a:pathLst>
            <a:path>
              <a:moveTo>
                <a:pt x="2355794" y="3889443"/>
              </a:moveTo>
              <a:arcTo wR="1964413" hR="1964413" stAng="4710464" swAng="1379071"/>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D03A2F2-7447-4C60-BAD8-6C5D522376A5}">
      <dsp:nvSpPr>
        <dsp:cNvPr id="0" name=""/>
        <dsp:cNvSpPr/>
      </dsp:nvSpPr>
      <dsp:spPr>
        <a:xfrm>
          <a:off x="833095" y="3554149"/>
          <a:ext cx="1510903" cy="98208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Professional Development</a:t>
          </a:r>
        </a:p>
      </dsp:txBody>
      <dsp:txXfrm>
        <a:off x="881037" y="3602091"/>
        <a:ext cx="1415019" cy="886203"/>
      </dsp:txXfrm>
    </dsp:sp>
    <dsp:sp modelId="{3DAB9796-B760-42CE-B17D-F24E7B4E6A86}">
      <dsp:nvSpPr>
        <dsp:cNvPr id="0" name=""/>
        <dsp:cNvSpPr/>
      </dsp:nvSpPr>
      <dsp:spPr>
        <a:xfrm>
          <a:off x="778786" y="491535"/>
          <a:ext cx="3928827" cy="3928827"/>
        </a:xfrm>
        <a:custGeom>
          <a:avLst/>
          <a:gdLst/>
          <a:ahLst/>
          <a:cxnLst/>
          <a:rect l="0" t="0" r="0" b="0"/>
          <a:pathLst>
            <a:path>
              <a:moveTo>
                <a:pt x="328644" y="3052154"/>
              </a:moveTo>
              <a:arcTo wR="1964413" hR="1964413" stAng="8782633" swAng="2198446"/>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469C6F2-EF4C-4C2A-B67E-7C4EB53FB70B}">
      <dsp:nvSpPr>
        <dsp:cNvPr id="0" name=""/>
        <dsp:cNvSpPr/>
      </dsp:nvSpPr>
      <dsp:spPr>
        <a:xfrm>
          <a:off x="119480" y="1357868"/>
          <a:ext cx="1510903" cy="98208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Marketing &amp; Promotion </a:t>
          </a:r>
        </a:p>
      </dsp:txBody>
      <dsp:txXfrm>
        <a:off x="167422" y="1405810"/>
        <a:ext cx="1415019" cy="886203"/>
      </dsp:txXfrm>
    </dsp:sp>
    <dsp:sp modelId="{94EC15D5-0A59-4DCF-90E4-272482F369A2}">
      <dsp:nvSpPr>
        <dsp:cNvPr id="0" name=""/>
        <dsp:cNvSpPr/>
      </dsp:nvSpPr>
      <dsp:spPr>
        <a:xfrm>
          <a:off x="779400" y="490624"/>
          <a:ext cx="3928827" cy="3928827"/>
        </a:xfrm>
        <a:custGeom>
          <a:avLst/>
          <a:gdLst/>
          <a:ahLst/>
          <a:cxnLst/>
          <a:rect l="0" t="0" r="0" b="0"/>
          <a:pathLst>
            <a:path>
              <a:moveTo>
                <a:pt x="341170" y="858067"/>
              </a:moveTo>
              <a:arcTo wR="1964413" hR="1964413" stAng="12856619" swAng="1927621"/>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2A76BCD8-A388-41E4-935D-C8069C219FCB}" type="datetimeFigureOut">
              <a:rPr lang="en-US" smtClean="0"/>
              <a:t>10/21/2019</a:t>
            </a:fld>
            <a:endParaRPr lang="en-US"/>
          </a:p>
        </p:txBody>
      </p:sp>
      <p:sp>
        <p:nvSpPr>
          <p:cNvPr id="4" name="Footer Placeholder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2B677A72-AAFE-440F-B536-BA6D98EB613E}" type="slidenum">
              <a:rPr lang="en-US" smtClean="0"/>
              <a:t>‹#›</a:t>
            </a:fld>
            <a:endParaRPr lang="en-US"/>
          </a:p>
        </p:txBody>
      </p:sp>
    </p:spTree>
    <p:extLst>
      <p:ext uri="{BB962C8B-B14F-4D97-AF65-F5344CB8AC3E}">
        <p14:creationId xmlns:p14="http://schemas.microsoft.com/office/powerpoint/2010/main" val="6793572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DCEFB185-7D8D-4584-A0BB-6F2B271D2C82}" type="datetimeFigureOut">
              <a:rPr lang="en-US" smtClean="0"/>
              <a:t>10/21/2019</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DDACB3E8-50E9-4F88-AE3A-BD5280CF8341}" type="slidenum">
              <a:rPr lang="en-US" smtClean="0"/>
              <a:t>‹#›</a:t>
            </a:fld>
            <a:endParaRPr lang="en-US"/>
          </a:p>
        </p:txBody>
      </p:sp>
    </p:spTree>
    <p:extLst>
      <p:ext uri="{BB962C8B-B14F-4D97-AF65-F5344CB8AC3E}">
        <p14:creationId xmlns:p14="http://schemas.microsoft.com/office/powerpoint/2010/main" val="2969390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ndss.or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kern="1200" dirty="0" smtClean="0">
                <a:solidFill>
                  <a:schemeClr val="tx1"/>
                </a:solidFill>
                <a:latin typeface="+mn-lt"/>
                <a:ea typeface="+mn-ea"/>
                <a:cs typeface="+mn-cs"/>
              </a:rPr>
              <a:t>While Down syndrome is listed in many dictionaries with both popular spellings (with or without an apostrophe s) the preferred usage in the United States is Down syndrome</a:t>
            </a:r>
          </a:p>
          <a:p>
            <a:endParaRPr lang="en-US" sz="800" kern="1200" dirty="0" smtClean="0">
              <a:solidFill>
                <a:schemeClr val="tx1"/>
              </a:solidFill>
              <a:latin typeface="+mn-lt"/>
              <a:ea typeface="+mn-ea"/>
              <a:cs typeface="+mn-cs"/>
            </a:endParaRPr>
          </a:p>
          <a:p>
            <a:r>
              <a:rPr lang="en-US" sz="800" kern="1200" dirty="0" smtClean="0">
                <a:solidFill>
                  <a:schemeClr val="tx1"/>
                </a:solidFill>
                <a:latin typeface="+mn-lt"/>
                <a:ea typeface="+mn-ea"/>
                <a:cs typeface="+mn-cs"/>
              </a:rPr>
              <a:t>Down Syndrome Facts:</a:t>
            </a:r>
            <a:r>
              <a:rPr lang="en-US" sz="800" kern="1200" baseline="0" dirty="0" smtClean="0">
                <a:solidFill>
                  <a:schemeClr val="tx1"/>
                </a:solidFill>
                <a:latin typeface="+mn-lt"/>
                <a:ea typeface="+mn-ea"/>
                <a:cs typeface="+mn-cs"/>
              </a:rPr>
              <a:t> Simple </a:t>
            </a:r>
          </a:p>
          <a:p>
            <a:r>
              <a:rPr lang="en-US" sz="800" kern="1200" baseline="0" dirty="0" smtClean="0">
                <a:solidFill>
                  <a:schemeClr val="tx1"/>
                </a:solidFill>
                <a:latin typeface="+mn-lt"/>
                <a:ea typeface="+mn-ea"/>
                <a:cs typeface="+mn-cs"/>
              </a:rPr>
              <a:t>Typically developing people have 46 chromosomes …47 instead</a:t>
            </a:r>
            <a:endParaRPr lang="en-US" sz="8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D5D8C-8268-4CA8-96E8-534F27F40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117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C47CF-2EA2-4365-90EB-F161C9E236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771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Myths &amp; Truths, and a Preferred Language Guide.  These tools can be accessed and printed from </a:t>
            </a:r>
            <a:r>
              <a:rPr lang="en-US" sz="1200" u="sng" kern="1200" dirty="0" smtClean="0">
                <a:solidFill>
                  <a:schemeClr val="tx1"/>
                </a:solidFill>
                <a:effectLst/>
                <a:latin typeface="+mn-lt"/>
                <a:ea typeface="+mn-ea"/>
                <a:cs typeface="+mn-cs"/>
                <a:hlinkClick r:id="rId3"/>
              </a:rPr>
              <a:t>www.ndss.org</a:t>
            </a:r>
            <a:r>
              <a:rPr lang="en-US" sz="1200" kern="1200" dirty="0" smtClean="0">
                <a:solidFill>
                  <a:schemeClr val="tx1"/>
                </a:solidFill>
                <a:effectLst/>
                <a:latin typeface="+mn-lt"/>
                <a:ea typeface="+mn-ea"/>
                <a:cs typeface="+mn-cs"/>
              </a:rPr>
              <a:t>.  An employee with Down syndrome may or may not be comfortable talking about having Down syndrome. You could ask if he or she would like to talk about their different abilities as part of an introduction to the organization.  If not, you might consider sharing this information with colleagues, keeping in mind that they may have questions. Educating staff members makes for better understanding, which makes for a more inclusive workplace.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D5D8C-8268-4CA8-96E8-534F27F40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91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smtClean="0"/>
              <a:t>Do not underestimate someone with</a:t>
            </a:r>
          </a:p>
          <a:p>
            <a:pPr algn="ctr"/>
            <a:r>
              <a:rPr lang="en-US" sz="1200" dirty="0" smtClean="0"/>
              <a:t>different abilities.</a:t>
            </a:r>
          </a:p>
          <a:p>
            <a:pPr algn="ctr"/>
            <a:r>
              <a:rPr lang="en-US" sz="1200" dirty="0" smtClean="0"/>
              <a:t>Many people are capable of caring for themselves without any assistance. They’ve spent a long time adjusting to a different way of life.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D5D8C-8268-4CA8-96E8-534F27F40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712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we are going to accomplish it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366E6F-CBA4-ED48-95FE-67F07ADBE3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643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partnership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F6B0ED-D8C1-5747-B327-F860E6AFDB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221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Partnerships - current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F6B0ED-D8C1-5747-B327-F860E6AFDB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732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October of 2017,</a:t>
            </a:r>
            <a:r>
              <a:rPr lang="en-US" baseline="0" dirty="0" smtClean="0"/>
              <a:t> NDSS launched our campaign to end #</a:t>
            </a:r>
            <a:r>
              <a:rPr lang="en-US" baseline="0" dirty="0" err="1" smtClean="0"/>
              <a:t>LawSyndrome</a:t>
            </a:r>
            <a:r>
              <a:rPr lang="en-US" baseline="0" dirty="0" smtClean="0"/>
              <a:t>. The premise of #</a:t>
            </a:r>
            <a:r>
              <a:rPr lang="en-US" baseline="0" dirty="0" err="1" smtClean="0"/>
              <a:t>LawSyndrome</a:t>
            </a:r>
            <a:r>
              <a:rPr lang="en-US" baseline="0" dirty="0" smtClean="0"/>
              <a:t> is that Down syndrome never stopped anyone, but rather old antiquated laws do. Laws like subminimum wage, where businesses can go to the department of labor and receive a special wage certificate that allows them to pay below minimum wage. Laws like the restrictive income limitations for Medicaid. Individuals with Down syndrome should be able to have meaningful careers without risking their benefits! The list of laws we’re trying to change goes on, but these statistics are evidence of just how damaging these laws are on this community.</a:t>
            </a:r>
          </a:p>
          <a:p>
            <a:endParaRPr lang="en-US" baseline="0" dirty="0" smtClean="0"/>
          </a:p>
          <a:p>
            <a:r>
              <a:rPr lang="en-US" b="1" dirty="0" smtClean="0"/>
              <a:t>Equal Pay for Equal Work</a:t>
            </a:r>
          </a:p>
          <a:p>
            <a:pPr lvl="2"/>
            <a:endParaRPr lang="en-US" dirty="0" smtClean="0"/>
          </a:p>
          <a:p>
            <a:r>
              <a:rPr lang="en-US" b="1" dirty="0" smtClean="0"/>
              <a:t>Maintain Benefits While Working</a:t>
            </a:r>
          </a:p>
          <a:p>
            <a:endParaRPr lang="en-US" b="1" dirty="0" smtClean="0"/>
          </a:p>
          <a:p>
            <a:r>
              <a:rPr lang="en-US" b="1" dirty="0" smtClean="0"/>
              <a:t>Marriage Equality</a:t>
            </a:r>
          </a:p>
          <a:p>
            <a:endParaRPr lang="en-US" b="1" dirty="0" smtClean="0"/>
          </a:p>
          <a:p>
            <a:r>
              <a:rPr lang="en-US" b="1" dirty="0" smtClean="0"/>
              <a:t>Access to Inclusion Across Grade Levels and School Settings</a:t>
            </a:r>
          </a:p>
          <a:p>
            <a:endParaRPr lang="en-US" b="1" dirty="0" smtClean="0"/>
          </a:p>
          <a:p>
            <a:r>
              <a:rPr lang="en-US" b="1" dirty="0" smtClean="0"/>
              <a:t>Promote Economic Self-Sufficiency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89F83-5D2B-4527-B3BB-6A12F205D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331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Equal Pay for Equal Work</a:t>
            </a:r>
          </a:p>
          <a:p>
            <a:pPr lvl="1"/>
            <a:r>
              <a:rPr lang="en-US" b="1" dirty="0"/>
              <a:t>Transitioning to Integrated, Meaningful Employment (TIME) Act (H.R. 1377) </a:t>
            </a:r>
            <a:endParaRPr lang="en-US" dirty="0"/>
          </a:p>
          <a:p>
            <a:pPr lvl="2"/>
            <a:r>
              <a:rPr lang="en-US" dirty="0"/>
              <a:t>The TIME Act will phase out Section 14(c) of the Fair Labor Standards Act, which allows entities who obtain a certificate from the Department of Labor to pay individuals with disabilities subminimum wage, over a period of six years. </a:t>
            </a:r>
          </a:p>
          <a:p>
            <a:pPr lvl="2"/>
            <a:endParaRPr lang="en-US" dirty="0"/>
          </a:p>
          <a:p>
            <a:r>
              <a:rPr lang="en-US" b="1" dirty="0"/>
              <a:t>Maintain Benefits While Working</a:t>
            </a:r>
          </a:p>
          <a:p>
            <a:endParaRPr lang="en-US" b="1" dirty="0"/>
          </a:p>
          <a:p>
            <a:r>
              <a:rPr lang="en-US" b="1" dirty="0"/>
              <a:t>Marriage Equality</a:t>
            </a:r>
          </a:p>
          <a:p>
            <a:endParaRPr lang="en-US" b="1" dirty="0"/>
          </a:p>
          <a:p>
            <a:r>
              <a:rPr lang="en-US" b="1" dirty="0"/>
              <a:t>Access to Inclusion Across Grade Levels and School Settings</a:t>
            </a:r>
          </a:p>
          <a:p>
            <a:endParaRPr lang="en-US" b="1" dirty="0"/>
          </a:p>
          <a:p>
            <a:r>
              <a:rPr lang="en-US" b="1" dirty="0"/>
              <a:t>Promote Economic Self-Sufficiency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0BAAD-DD53-4213-AC19-25D73D6CD1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5509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BB4E98-0AC8-4620-9DB6-13230068F650}" type="datetimeFigureOut">
              <a:rPr lang="en-US" smtClean="0"/>
              <a:t>10/21/2019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250B7A-C9A8-48AD-9631-1B7568F553E9}" type="slidenum">
              <a:rPr lang="en-US" smtClean="0"/>
              <a:t>‹#›</a:t>
            </a:fld>
            <a:endParaRPr lang="en-US" dirty="0"/>
          </a:p>
        </p:txBody>
      </p:sp>
    </p:spTree>
    <p:extLst>
      <p:ext uri="{BB962C8B-B14F-4D97-AF65-F5344CB8AC3E}">
        <p14:creationId xmlns:p14="http://schemas.microsoft.com/office/powerpoint/2010/main" val="1442190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BB4E98-0AC8-4620-9DB6-13230068F650}" type="datetimeFigureOut">
              <a:rPr lang="en-US" smtClean="0"/>
              <a:t>10/21/2019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250B7A-C9A8-48AD-9631-1B7568F553E9}" type="slidenum">
              <a:rPr lang="en-US" smtClean="0"/>
              <a:t>‹#›</a:t>
            </a:fld>
            <a:endParaRPr lang="en-US" dirty="0"/>
          </a:p>
        </p:txBody>
      </p:sp>
    </p:spTree>
    <p:extLst>
      <p:ext uri="{BB962C8B-B14F-4D97-AF65-F5344CB8AC3E}">
        <p14:creationId xmlns:p14="http://schemas.microsoft.com/office/powerpoint/2010/main" val="2382493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BB4E98-0AC8-4620-9DB6-13230068F650}" type="datetimeFigureOut">
              <a:rPr lang="en-US" smtClean="0"/>
              <a:t>10/21/2019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250B7A-C9A8-48AD-9631-1B7568F553E9}" type="slidenum">
              <a:rPr lang="en-US" smtClean="0"/>
              <a:t>‹#›</a:t>
            </a:fld>
            <a:endParaRPr lang="en-US" dirty="0"/>
          </a:p>
        </p:txBody>
      </p:sp>
    </p:spTree>
    <p:extLst>
      <p:ext uri="{BB962C8B-B14F-4D97-AF65-F5344CB8AC3E}">
        <p14:creationId xmlns:p14="http://schemas.microsoft.com/office/powerpoint/2010/main" val="1414947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70824D-DADB-4019-ABA3-842F19EC5A8E}" type="datetimeFigureOut">
              <a:rPr lang="en-US" smtClean="0"/>
              <a:t>10/21/2019</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56782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70824D-DADB-4019-ABA3-842F19EC5A8E}" type="datetimeFigureOut">
              <a:rPr lang="en-US" smtClean="0"/>
              <a:t>10/21/2019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737427A-A615-449B-BBE6-760700A796FD}" type="slidenum">
              <a:rPr lang="en-US" smtClean="0"/>
              <a:t>‹#›</a:t>
            </a:fld>
            <a:endParaRPr lang="en-US" dirty="0"/>
          </a:p>
        </p:txBody>
      </p:sp>
    </p:spTree>
    <p:extLst>
      <p:ext uri="{BB962C8B-B14F-4D97-AF65-F5344CB8AC3E}">
        <p14:creationId xmlns:p14="http://schemas.microsoft.com/office/powerpoint/2010/main" val="549450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70824D-DADB-4019-ABA3-842F19EC5A8E}" type="datetimeFigureOut">
              <a:rPr lang="en-US" smtClean="0"/>
              <a:t>10/21/2019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737427A-A615-449B-BBE6-760700A796FD}" type="slidenum">
              <a:rPr lang="en-US" smtClean="0"/>
              <a:t>‹#›</a:t>
            </a:fld>
            <a:endParaRPr lang="en-US" dirty="0"/>
          </a:p>
        </p:txBody>
      </p:sp>
    </p:spTree>
    <p:extLst>
      <p:ext uri="{BB962C8B-B14F-4D97-AF65-F5344CB8AC3E}">
        <p14:creationId xmlns:p14="http://schemas.microsoft.com/office/powerpoint/2010/main" val="2655867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70824D-DADB-4019-ABA3-842F19EC5A8E}" type="datetimeFigureOut">
              <a:rPr lang="en-US" smtClean="0"/>
              <a:t>10/21/2019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737427A-A615-449B-BBE6-760700A796FD}" type="slidenum">
              <a:rPr lang="en-US" smtClean="0"/>
              <a:t>‹#›</a:t>
            </a:fld>
            <a:endParaRPr lang="en-US" dirty="0"/>
          </a:p>
        </p:txBody>
      </p:sp>
    </p:spTree>
    <p:extLst>
      <p:ext uri="{BB962C8B-B14F-4D97-AF65-F5344CB8AC3E}">
        <p14:creationId xmlns:p14="http://schemas.microsoft.com/office/powerpoint/2010/main" val="2870816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70824D-DADB-4019-ABA3-842F19EC5A8E}" type="datetimeFigureOut">
              <a:rPr lang="en-US" smtClean="0"/>
              <a:t>10/21/2019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3737427A-A615-449B-BBE6-760700A796FD}" type="slidenum">
              <a:rPr lang="en-US" smtClean="0"/>
              <a:t>‹#›</a:t>
            </a:fld>
            <a:endParaRPr lang="en-US" dirty="0"/>
          </a:p>
        </p:txBody>
      </p:sp>
    </p:spTree>
    <p:extLst>
      <p:ext uri="{BB962C8B-B14F-4D97-AF65-F5344CB8AC3E}">
        <p14:creationId xmlns:p14="http://schemas.microsoft.com/office/powerpoint/2010/main" val="2982388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70824D-DADB-4019-ABA3-842F19EC5A8E}" type="datetimeFigureOut">
              <a:rPr lang="en-US" smtClean="0"/>
              <a:t>10/21/2019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3737427A-A615-449B-BBE6-760700A796FD}" type="slidenum">
              <a:rPr lang="en-US" smtClean="0"/>
              <a:t>‹#›</a:t>
            </a:fld>
            <a:endParaRPr lang="en-US" dirty="0"/>
          </a:p>
        </p:txBody>
      </p:sp>
    </p:spTree>
    <p:extLst>
      <p:ext uri="{BB962C8B-B14F-4D97-AF65-F5344CB8AC3E}">
        <p14:creationId xmlns:p14="http://schemas.microsoft.com/office/powerpoint/2010/main" val="3412010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70824D-DADB-4019-ABA3-842F19EC5A8E}" type="datetimeFigureOut">
              <a:rPr lang="en-US" smtClean="0"/>
              <a:t>10/21/2019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3737427A-A615-449B-BBE6-760700A796FD}" type="slidenum">
              <a:rPr lang="en-US" smtClean="0"/>
              <a:t>‹#›</a:t>
            </a:fld>
            <a:endParaRPr lang="en-US" dirty="0"/>
          </a:p>
        </p:txBody>
      </p:sp>
    </p:spTree>
    <p:extLst>
      <p:ext uri="{BB962C8B-B14F-4D97-AF65-F5344CB8AC3E}">
        <p14:creationId xmlns:p14="http://schemas.microsoft.com/office/powerpoint/2010/main" val="924183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70824D-DADB-4019-ABA3-842F19EC5A8E}" type="datetimeFigureOut">
              <a:rPr lang="en-US" smtClean="0"/>
              <a:t>10/21/2019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737427A-A615-449B-BBE6-760700A796FD}" type="slidenum">
              <a:rPr lang="en-US" smtClean="0"/>
              <a:t>‹#›</a:t>
            </a:fld>
            <a:endParaRPr lang="en-US" dirty="0"/>
          </a:p>
        </p:txBody>
      </p:sp>
    </p:spTree>
    <p:extLst>
      <p:ext uri="{BB962C8B-B14F-4D97-AF65-F5344CB8AC3E}">
        <p14:creationId xmlns:p14="http://schemas.microsoft.com/office/powerpoint/2010/main" val="4013586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BB4E98-0AC8-4620-9DB6-13230068F650}" type="datetimeFigureOut">
              <a:rPr lang="en-US" smtClean="0"/>
              <a:t>10/21/2019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250B7A-C9A8-48AD-9631-1B7568F553E9}" type="slidenum">
              <a:rPr lang="en-US" smtClean="0"/>
              <a:t>‹#›</a:t>
            </a:fld>
            <a:endParaRPr lang="en-US" dirty="0"/>
          </a:p>
        </p:txBody>
      </p:sp>
    </p:spTree>
    <p:extLst>
      <p:ext uri="{BB962C8B-B14F-4D97-AF65-F5344CB8AC3E}">
        <p14:creationId xmlns:p14="http://schemas.microsoft.com/office/powerpoint/2010/main" val="3513585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70824D-DADB-4019-ABA3-842F19EC5A8E}" type="datetimeFigureOut">
              <a:rPr lang="en-US" smtClean="0"/>
              <a:t>10/21/2019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737427A-A615-449B-BBE6-760700A796FD}" type="slidenum">
              <a:rPr lang="en-US" smtClean="0"/>
              <a:t>‹#›</a:t>
            </a:fld>
            <a:endParaRPr lang="en-US" dirty="0"/>
          </a:p>
        </p:txBody>
      </p:sp>
    </p:spTree>
    <p:extLst>
      <p:ext uri="{BB962C8B-B14F-4D97-AF65-F5344CB8AC3E}">
        <p14:creationId xmlns:p14="http://schemas.microsoft.com/office/powerpoint/2010/main" val="3830582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70824D-DADB-4019-ABA3-842F19EC5A8E}" type="datetimeFigureOut">
              <a:rPr lang="en-US" smtClean="0"/>
              <a:t>10/21/2019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737427A-A615-449B-BBE6-760700A796FD}" type="slidenum">
              <a:rPr lang="en-US" smtClean="0"/>
              <a:t>‹#›</a:t>
            </a:fld>
            <a:endParaRPr lang="en-US" dirty="0"/>
          </a:p>
        </p:txBody>
      </p:sp>
    </p:spTree>
    <p:extLst>
      <p:ext uri="{BB962C8B-B14F-4D97-AF65-F5344CB8AC3E}">
        <p14:creationId xmlns:p14="http://schemas.microsoft.com/office/powerpoint/2010/main" val="578282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70824D-DADB-4019-ABA3-842F19EC5A8E}" type="datetimeFigureOut">
              <a:rPr lang="en-US" smtClean="0"/>
              <a:t>10/21/2019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737427A-A615-449B-BBE6-760700A796FD}" type="slidenum">
              <a:rPr lang="en-US" smtClean="0"/>
              <a:t>‹#›</a:t>
            </a:fld>
            <a:endParaRPr lang="en-US" dirty="0"/>
          </a:p>
        </p:txBody>
      </p:sp>
    </p:spTree>
    <p:extLst>
      <p:ext uri="{BB962C8B-B14F-4D97-AF65-F5344CB8AC3E}">
        <p14:creationId xmlns:p14="http://schemas.microsoft.com/office/powerpoint/2010/main" val="199598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Sun rising over grassy hil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 y="0"/>
            <a:ext cx="12188699" cy="4799300"/>
          </a:xfrm>
          <a:prstGeom prst="rect">
            <a:avLst/>
          </a:prstGeom>
        </p:spPr>
      </p:pic>
      <p:sp>
        <p:nvSpPr>
          <p:cNvPr id="4" name="Rectangle 3"/>
          <p:cNvSpPr/>
          <p:nvPr/>
        </p:nvSpPr>
        <p:spPr bwMode="ltGray">
          <a:xfrm>
            <a:off x="-2" y="4754880"/>
            <a:ext cx="12192002"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6" name="Rectangle 5"/>
          <p:cNvSpPr/>
          <p:nvPr/>
        </p:nvSpPr>
        <p:spPr bwMode="white">
          <a:xfrm>
            <a:off x="-127" y="4724400"/>
            <a:ext cx="12188826"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3999" y="4800600"/>
            <a:ext cx="9144002" cy="1143000"/>
          </a:xfrm>
        </p:spPr>
        <p:txBody>
          <a:bodyPr anchor="b">
            <a:normAutofit/>
          </a:bodyPr>
          <a:lstStyle>
            <a:lvl1pPr algn="ctr">
              <a:defRPr sz="48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1522413" y="5943600"/>
            <a:ext cx="9144002" cy="762000"/>
          </a:xfrm>
        </p:spPr>
        <p:txBody>
          <a:bodyPr>
            <a:normAutofit/>
          </a:bodyPr>
          <a:lstStyle>
            <a:lvl1pPr marL="0" indent="0" algn="ctr">
              <a:spcBef>
                <a:spcPts val="0"/>
              </a:spcBef>
              <a:buNone/>
              <a:defRPr sz="2000" cap="none" baseline="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69686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6pPr>
              <a:defRPr/>
            </a:lvl6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9E583DDF-CA54-461A-A486-592D2374C532}" type="datetimeFigureOut">
              <a:rPr lang="en-US"/>
              <a:t>10/21/2019</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1942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7" name="Rectangle 1"/>
          <p:cNvSpPr/>
          <p:nvPr/>
        </p:nvSpPr>
        <p:spPr bwMode="ltGray">
          <a:xfrm>
            <a:off x="0" y="0"/>
            <a:ext cx="12188826"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8" name="Rectangle 2"/>
          <p:cNvSpPr/>
          <p:nvPr/>
        </p:nvSpPr>
        <p:spPr bwMode="white">
          <a:xfrm>
            <a:off x="-1" y="4114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4000" y="1143000"/>
            <a:ext cx="9144000" cy="2667000"/>
          </a:xfrm>
        </p:spPr>
        <p:txBody>
          <a:bodyPr anchor="b">
            <a:normAutofit/>
          </a:bodyPr>
          <a:lstStyle>
            <a:lvl1pPr algn="ctr">
              <a:defRPr sz="5200" b="0"/>
            </a:lvl1pPr>
          </a:lstStyle>
          <a:p>
            <a:r>
              <a:rPr lang="en-US" smtClean="0"/>
              <a:t>Click to edit Master title style</a:t>
            </a:r>
            <a:endParaRPr/>
          </a:p>
        </p:txBody>
      </p:sp>
      <p:sp>
        <p:nvSpPr>
          <p:cNvPr id="3" name="Text Placeholder 2"/>
          <p:cNvSpPr>
            <a:spLocks noGrp="1"/>
          </p:cNvSpPr>
          <p:nvPr>
            <p:ph type="body" idx="1"/>
          </p:nvPr>
        </p:nvSpPr>
        <p:spPr>
          <a:xfrm>
            <a:off x="1524000" y="3810000"/>
            <a:ext cx="9144000" cy="1143000"/>
          </a:xfrm>
        </p:spPr>
        <p:txBody>
          <a:bodyPr anchor="t">
            <a:normAutofit/>
          </a:bodyPr>
          <a:lstStyle>
            <a:lvl1pPr marL="0" indent="0" algn="ctr">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Footer Placeholder 3"/>
          <p:cNvSpPr>
            <a:spLocks noGrp="1"/>
          </p:cNvSpPr>
          <p:nvPr>
            <p:ph type="ftr" sz="quarter" idx="11"/>
          </p:nvPr>
        </p:nvSpPr>
        <p:spPr/>
        <p:txBody>
          <a:bodyPr/>
          <a:lstStyle/>
          <a:p>
            <a:endParaRPr/>
          </a:p>
        </p:txBody>
      </p:sp>
      <p:sp>
        <p:nvSpPr>
          <p:cNvPr id="4" name="Date Placeholder 4"/>
          <p:cNvSpPr>
            <a:spLocks noGrp="1"/>
          </p:cNvSpPr>
          <p:nvPr>
            <p:ph type="dt" sz="half" idx="10"/>
          </p:nvPr>
        </p:nvSpPr>
        <p:spPr/>
        <p:txBody>
          <a:bodyPr/>
          <a:lstStyle/>
          <a:p>
            <a:fld id="{9E583DDF-CA54-461A-A486-592D2374C532}" type="datetimeFigureOut">
              <a:rPr lang="en-US"/>
              <a:t>10/21/2019</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271906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Alternate 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143000"/>
            <a:ext cx="9144000" cy="2667000"/>
          </a:xfrm>
        </p:spPr>
        <p:txBody>
          <a:bodyPr anchor="b">
            <a:normAutofit/>
          </a:bodyPr>
          <a:lstStyle>
            <a:lvl1pPr algn="ctr">
              <a:defRPr sz="5200" b="0">
                <a:solidFill>
                  <a:schemeClr val="tx1"/>
                </a:solidFill>
              </a:defRPr>
            </a:lvl1pPr>
          </a:lstStyle>
          <a:p>
            <a:r>
              <a:rPr lang="en-US" smtClean="0"/>
              <a:t>Click to edit Master title style</a:t>
            </a:r>
            <a:endParaRPr/>
          </a:p>
        </p:txBody>
      </p:sp>
      <p:sp>
        <p:nvSpPr>
          <p:cNvPr id="3" name="Text Placeholder 2"/>
          <p:cNvSpPr>
            <a:spLocks noGrp="1"/>
          </p:cNvSpPr>
          <p:nvPr>
            <p:ph type="body" idx="1"/>
          </p:nvPr>
        </p:nvSpPr>
        <p:spPr>
          <a:xfrm>
            <a:off x="1522413" y="3810000"/>
            <a:ext cx="9144000" cy="1143000"/>
          </a:xfrm>
        </p:spPr>
        <p:txBody>
          <a:bodyPr anchor="t">
            <a:normAutofit/>
          </a:bodyPr>
          <a:lstStyle>
            <a:lvl1pPr marL="0" indent="0" algn="ctr">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Footer Placeholder 3"/>
          <p:cNvSpPr>
            <a:spLocks noGrp="1"/>
          </p:cNvSpPr>
          <p:nvPr>
            <p:ph type="ftr" sz="quarter" idx="11"/>
          </p:nvPr>
        </p:nvSpPr>
        <p:spPr/>
        <p:txBody>
          <a:bodyPr/>
          <a:lstStyle>
            <a:lvl1pPr>
              <a:defRPr>
                <a:solidFill>
                  <a:schemeClr val="tx2"/>
                </a:solidFill>
              </a:defRPr>
            </a:lvl1pPr>
          </a:lstStyle>
          <a:p>
            <a:endParaRPr/>
          </a:p>
        </p:txBody>
      </p:sp>
      <p:sp>
        <p:nvSpPr>
          <p:cNvPr id="4" name="Date Placeholder 4"/>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10/21/2019</a:t>
            </a:fld>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16480131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4"/>
          <p:cNvSpPr>
            <a:spLocks noGrp="1"/>
          </p:cNvSpPr>
          <p:nvPr>
            <p:ph type="ftr" sz="quarter" idx="11"/>
          </p:nvPr>
        </p:nvSpPr>
        <p:spPr/>
        <p:txBody>
          <a:bodyPr/>
          <a:lstStyle/>
          <a:p>
            <a:endParaRPr/>
          </a:p>
        </p:txBody>
      </p:sp>
      <p:sp>
        <p:nvSpPr>
          <p:cNvPr id="5" name="Date Placeholder 5"/>
          <p:cNvSpPr>
            <a:spLocks noGrp="1"/>
          </p:cNvSpPr>
          <p:nvPr>
            <p:ph type="dt" sz="half" idx="10"/>
          </p:nvPr>
        </p:nvSpPr>
        <p:spPr/>
        <p:txBody>
          <a:bodyPr/>
          <a:lstStyle/>
          <a:p>
            <a:fld id="{9DD7D43D-6574-4C7B-808D-C6C12215A4D4}" type="datetimeFigureOut">
              <a:rPr lang="en-US"/>
              <a:t>10/21/2019</a:t>
            </a:fld>
            <a:endParaRPr/>
          </a:p>
        </p:txBody>
      </p:sp>
      <p:sp>
        <p:nvSpPr>
          <p:cNvPr id="7" name="Slide Number Placeholder 6"/>
          <p:cNvSpPr>
            <a:spLocks noGrp="1"/>
          </p:cNvSpPr>
          <p:nvPr>
            <p:ph type="sldNum" sz="quarter" idx="12"/>
          </p:nvPr>
        </p:nvSpPr>
        <p:spPr/>
        <p:txBody>
          <a:bodyPr/>
          <a:lstStyle/>
          <a:p>
            <a:fld id="{A0ECE5F2-81AA-4605-B028-6FBA391056AF}" type="slidenum">
              <a:rPr/>
              <a:t>‹#›</a:t>
            </a:fld>
            <a:endParaRPr/>
          </a:p>
        </p:txBody>
      </p:sp>
    </p:spTree>
    <p:extLst>
      <p:ext uri="{BB962C8B-B14F-4D97-AF65-F5344CB8AC3E}">
        <p14:creationId xmlns:p14="http://schemas.microsoft.com/office/powerpoint/2010/main" val="86477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34112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7888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6"/>
          <p:cNvSpPr>
            <a:spLocks noGrp="1"/>
          </p:cNvSpPr>
          <p:nvPr>
            <p:ph type="ftr" sz="quarter" idx="11"/>
          </p:nvPr>
        </p:nvSpPr>
        <p:spPr/>
        <p:txBody>
          <a:bodyPr/>
          <a:lstStyle/>
          <a:p>
            <a:endParaRPr/>
          </a:p>
        </p:txBody>
      </p:sp>
      <p:sp>
        <p:nvSpPr>
          <p:cNvPr id="7" name="Date Placeholder 7"/>
          <p:cNvSpPr>
            <a:spLocks noGrp="1"/>
          </p:cNvSpPr>
          <p:nvPr>
            <p:ph type="dt" sz="half" idx="10"/>
          </p:nvPr>
        </p:nvSpPr>
        <p:spPr/>
        <p:txBody>
          <a:bodyPr/>
          <a:lstStyle/>
          <a:p>
            <a:fld id="{9E583DDF-CA54-461A-A486-592D2374C532}" type="datetimeFigureOut">
              <a:rPr lang="en-US"/>
              <a:t>10/21/2019</a:t>
            </a:fld>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2181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2"/>
          <p:cNvSpPr>
            <a:spLocks noGrp="1"/>
          </p:cNvSpPr>
          <p:nvPr>
            <p:ph type="ftr" sz="quarter" idx="11"/>
          </p:nvPr>
        </p:nvSpPr>
        <p:spPr/>
        <p:txBody>
          <a:bodyPr/>
          <a:lstStyle/>
          <a:p>
            <a:endParaRPr/>
          </a:p>
        </p:txBody>
      </p:sp>
      <p:sp>
        <p:nvSpPr>
          <p:cNvPr id="3" name="Date Placeholder 3"/>
          <p:cNvSpPr>
            <a:spLocks noGrp="1"/>
          </p:cNvSpPr>
          <p:nvPr>
            <p:ph type="dt" sz="half" idx="10"/>
          </p:nvPr>
        </p:nvSpPr>
        <p:spPr/>
        <p:txBody>
          <a:bodyPr/>
          <a:lstStyle/>
          <a:p>
            <a:fld id="{9E583DDF-CA54-461A-A486-592D2374C532}" type="datetimeFigureOut">
              <a:rPr lang="en-US"/>
              <a:t>10/21/2019</a:t>
            </a:fld>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84657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BB4E98-0AC8-4620-9DB6-13230068F650}" type="datetimeFigureOut">
              <a:rPr lang="en-US" smtClean="0"/>
              <a:t>10/21/2019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250B7A-C9A8-48AD-9631-1B7568F553E9}" type="slidenum">
              <a:rPr lang="en-US" smtClean="0"/>
              <a:t>‹#›</a:t>
            </a:fld>
            <a:endParaRPr lang="en-US" dirty="0"/>
          </a:p>
        </p:txBody>
      </p:sp>
    </p:spTree>
    <p:extLst>
      <p:ext uri="{BB962C8B-B14F-4D97-AF65-F5344CB8AC3E}">
        <p14:creationId xmlns:p14="http://schemas.microsoft.com/office/powerpoint/2010/main" val="3335008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p:txBody>
          <a:bodyPr/>
          <a:lstStyle>
            <a:lvl1pPr>
              <a:defRPr>
                <a:solidFill>
                  <a:schemeClr val="tx2"/>
                </a:solidFill>
              </a:defRPr>
            </a:lvl1pPr>
          </a:lstStyle>
          <a:p>
            <a:endParaRPr/>
          </a:p>
        </p:txBody>
      </p:sp>
      <p:sp>
        <p:nvSpPr>
          <p:cNvPr id="2" name="Date Placeholder 2"/>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10/21/2019</a:t>
            </a:fld>
            <a:endParaRPr/>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17176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0412" y="2362200"/>
            <a:ext cx="3200400" cy="1990725"/>
          </a:xfrm>
        </p:spPr>
        <p:txBody>
          <a:bodyPr anchor="b">
            <a:normAutofit/>
          </a:bodyPr>
          <a:lstStyle>
            <a:lvl1pPr>
              <a:defRPr sz="3400" b="0"/>
            </a:lvl1pPr>
          </a:lstStyle>
          <a:p>
            <a:r>
              <a:rPr lang="en-US" smtClean="0"/>
              <a:t>Click to edit Master title style</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Content Placeholder 2"/>
          <p:cNvSpPr>
            <a:spLocks noGrp="1"/>
          </p:cNvSpPr>
          <p:nvPr>
            <p:ph idx="1"/>
          </p:nvPr>
        </p:nvSpPr>
        <p:spPr>
          <a:xfrm>
            <a:off x="4494212" y="685800"/>
            <a:ext cx="7239001"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4"/>
          <p:cNvSpPr>
            <a:spLocks noGrp="1"/>
          </p:cNvSpPr>
          <p:nvPr>
            <p:ph type="ftr" sz="quarter" idx="11"/>
          </p:nvPr>
        </p:nvSpPr>
        <p:spPr/>
        <p:txBody>
          <a:bodyPr/>
          <a:lstStyle/>
          <a:p>
            <a:endParaRPr/>
          </a:p>
        </p:txBody>
      </p:sp>
      <p:sp>
        <p:nvSpPr>
          <p:cNvPr id="5" name="Date Placeholder 5"/>
          <p:cNvSpPr>
            <a:spLocks noGrp="1"/>
          </p:cNvSpPr>
          <p:nvPr>
            <p:ph type="dt" sz="half" idx="10"/>
          </p:nvPr>
        </p:nvSpPr>
        <p:spPr/>
        <p:txBody>
          <a:bodyPr/>
          <a:lstStyle/>
          <a:p>
            <a:fld id="{9E583DDF-CA54-461A-A486-592D2374C532}" type="datetimeFigureOut">
              <a:rPr lang="en-US"/>
              <a:t>10/21/2019</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33778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60412" y="2362200"/>
            <a:ext cx="3200400" cy="1990725"/>
          </a:xfrm>
        </p:spPr>
        <p:txBody>
          <a:bodyPr anchor="b">
            <a:normAutofit/>
          </a:bodyPr>
          <a:lstStyle>
            <a:lvl1pPr>
              <a:defRPr sz="34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Content Placeholder 2"/>
          <p:cNvSpPr>
            <a:spLocks noGrp="1"/>
          </p:cNvSpPr>
          <p:nvPr>
            <p:ph idx="1"/>
          </p:nvPr>
        </p:nvSpPr>
        <p:spPr>
          <a:xfrm>
            <a:off x="5362892" y="685800"/>
            <a:ext cx="637032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4"/>
          <p:cNvSpPr>
            <a:spLocks noGrp="1"/>
          </p:cNvSpPr>
          <p:nvPr>
            <p:ph type="ftr" sz="quarter" idx="11"/>
          </p:nvPr>
        </p:nvSpPr>
        <p:spPr/>
        <p:txBody>
          <a:bodyPr/>
          <a:lstStyle/>
          <a:p>
            <a:endParaRPr/>
          </a:p>
        </p:txBody>
      </p:sp>
      <p:sp>
        <p:nvSpPr>
          <p:cNvPr id="5" name="Date Placeholder 5"/>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10/21/2019</a:t>
            </a:fld>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220970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923214" y="2362200"/>
            <a:ext cx="3200400" cy="1993392"/>
          </a:xfrm>
        </p:spPr>
        <p:txBody>
          <a:bodyPr anchor="b">
            <a:normAutofit/>
          </a:bodyPr>
          <a:lstStyle>
            <a:lvl1pPr>
              <a:defRPr sz="3400" b="0">
                <a:solidFill>
                  <a:schemeClr val="bg1"/>
                </a:solidFill>
              </a:defRPr>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0" y="0"/>
            <a:ext cx="7315200" cy="6858000"/>
          </a:xfrm>
          <a:solidFill>
            <a:schemeClr val="bg2">
              <a:lumMod val="90000"/>
            </a:schemeClr>
          </a:solidFill>
        </p:spPr>
        <p:txBody>
          <a:bodyPr/>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923214" y="4355592"/>
            <a:ext cx="3200400" cy="1644614"/>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4"/>
          <p:cNvSpPr>
            <a:spLocks noGrp="1"/>
          </p:cNvSpPr>
          <p:nvPr>
            <p:ph type="ftr" sz="quarter" idx="11"/>
          </p:nvPr>
        </p:nvSpPr>
        <p:spPr/>
        <p:txBody>
          <a:bodyPr/>
          <a:lstStyle/>
          <a:p>
            <a:endParaRPr/>
          </a:p>
        </p:txBody>
      </p:sp>
      <p:sp>
        <p:nvSpPr>
          <p:cNvPr id="5" name="Date Placeholder 5"/>
          <p:cNvSpPr>
            <a:spLocks noGrp="1"/>
          </p:cNvSpPr>
          <p:nvPr>
            <p:ph type="dt" sz="half" idx="10"/>
          </p:nvPr>
        </p:nvSpPr>
        <p:spPr/>
        <p:txBody>
          <a:bodyPr/>
          <a:lstStyle/>
          <a:p>
            <a:fld id="{9E583DDF-CA54-461A-A486-592D2374C532}" type="datetimeFigureOut">
              <a:rPr lang="en-US"/>
              <a:t>10/21/2019</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96785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3"/>
          <p:cNvSpPr>
            <a:spLocks noGrp="1"/>
          </p:cNvSpPr>
          <p:nvPr>
            <p:ph type="ftr" sz="quarter" idx="11"/>
          </p:nvPr>
        </p:nvSpPr>
        <p:spPr/>
        <p:txBody>
          <a:bodyPr/>
          <a:lstStyle/>
          <a:p>
            <a:endParaRPr/>
          </a:p>
        </p:txBody>
      </p:sp>
      <p:sp>
        <p:nvSpPr>
          <p:cNvPr id="4" name="Date Placeholder 4"/>
          <p:cNvSpPr>
            <a:spLocks noGrp="1"/>
          </p:cNvSpPr>
          <p:nvPr>
            <p:ph type="dt" sz="half" idx="10"/>
          </p:nvPr>
        </p:nvSpPr>
        <p:spPr/>
        <p:txBody>
          <a:bodyPr/>
          <a:lstStyle/>
          <a:p>
            <a:fld id="{9E583DDF-CA54-461A-A486-592D2374C532}" type="datetimeFigureOut">
              <a:rPr lang="en-US"/>
              <a:t>10/21/2019</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11020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3"/>
          <p:cNvSpPr>
            <a:spLocks noGrp="1"/>
          </p:cNvSpPr>
          <p:nvPr>
            <p:ph type="ftr" sz="quarter" idx="11"/>
          </p:nvPr>
        </p:nvSpPr>
        <p:spPr/>
        <p:txBody>
          <a:bodyPr/>
          <a:lstStyle/>
          <a:p>
            <a:endParaRPr/>
          </a:p>
        </p:txBody>
      </p:sp>
      <p:sp>
        <p:nvSpPr>
          <p:cNvPr id="4" name="Date Placeholder 4"/>
          <p:cNvSpPr>
            <a:spLocks noGrp="1"/>
          </p:cNvSpPr>
          <p:nvPr>
            <p:ph type="dt" sz="half" idx="10"/>
          </p:nvPr>
        </p:nvSpPr>
        <p:spPr/>
        <p:txBody>
          <a:bodyPr/>
          <a:lstStyle/>
          <a:p>
            <a:fld id="{9E583DDF-CA54-461A-A486-592D2374C532}" type="datetimeFigureOut">
              <a:rPr lang="en-US"/>
              <a:t>10/21/2019</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620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BB4E98-0AC8-4620-9DB6-13230068F650}" type="datetimeFigureOut">
              <a:rPr lang="en-US" smtClean="0"/>
              <a:t>10/21/2019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250B7A-C9A8-48AD-9631-1B7568F553E9}" type="slidenum">
              <a:rPr lang="en-US" smtClean="0"/>
              <a:t>‹#›</a:t>
            </a:fld>
            <a:endParaRPr lang="en-US" dirty="0"/>
          </a:p>
        </p:txBody>
      </p:sp>
    </p:spTree>
    <p:extLst>
      <p:ext uri="{BB962C8B-B14F-4D97-AF65-F5344CB8AC3E}">
        <p14:creationId xmlns:p14="http://schemas.microsoft.com/office/powerpoint/2010/main" val="1817286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BB4E98-0AC8-4620-9DB6-13230068F650}" type="datetimeFigureOut">
              <a:rPr lang="en-US" smtClean="0"/>
              <a:t>10/21/2019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C250B7A-C9A8-48AD-9631-1B7568F553E9}" type="slidenum">
              <a:rPr lang="en-US" smtClean="0"/>
              <a:t>‹#›</a:t>
            </a:fld>
            <a:endParaRPr lang="en-US" dirty="0"/>
          </a:p>
        </p:txBody>
      </p:sp>
    </p:spTree>
    <p:extLst>
      <p:ext uri="{BB962C8B-B14F-4D97-AF65-F5344CB8AC3E}">
        <p14:creationId xmlns:p14="http://schemas.microsoft.com/office/powerpoint/2010/main" val="2157174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BB4E98-0AC8-4620-9DB6-13230068F650}" type="datetimeFigureOut">
              <a:rPr lang="en-US" smtClean="0"/>
              <a:t>10/21/2019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C250B7A-C9A8-48AD-9631-1B7568F553E9}" type="slidenum">
              <a:rPr lang="en-US" smtClean="0"/>
              <a:t>‹#›</a:t>
            </a:fld>
            <a:endParaRPr lang="en-US" dirty="0"/>
          </a:p>
        </p:txBody>
      </p:sp>
    </p:spTree>
    <p:extLst>
      <p:ext uri="{BB962C8B-B14F-4D97-AF65-F5344CB8AC3E}">
        <p14:creationId xmlns:p14="http://schemas.microsoft.com/office/powerpoint/2010/main" val="175568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BB4E98-0AC8-4620-9DB6-13230068F650}" type="datetimeFigureOut">
              <a:rPr lang="en-US" smtClean="0"/>
              <a:t>10/21/2019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C250B7A-C9A8-48AD-9631-1B7568F553E9}" type="slidenum">
              <a:rPr lang="en-US" smtClean="0"/>
              <a:t>‹#›</a:t>
            </a:fld>
            <a:endParaRPr lang="en-US" dirty="0"/>
          </a:p>
        </p:txBody>
      </p:sp>
    </p:spTree>
    <p:extLst>
      <p:ext uri="{BB962C8B-B14F-4D97-AF65-F5344CB8AC3E}">
        <p14:creationId xmlns:p14="http://schemas.microsoft.com/office/powerpoint/2010/main" val="4239621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BB4E98-0AC8-4620-9DB6-13230068F650}" type="datetimeFigureOut">
              <a:rPr lang="en-US" smtClean="0"/>
              <a:t>10/21/2019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250B7A-C9A8-48AD-9631-1B7568F553E9}" type="slidenum">
              <a:rPr lang="en-US" smtClean="0"/>
              <a:t>‹#›</a:t>
            </a:fld>
            <a:endParaRPr lang="en-US" dirty="0"/>
          </a:p>
        </p:txBody>
      </p:sp>
    </p:spTree>
    <p:extLst>
      <p:ext uri="{BB962C8B-B14F-4D97-AF65-F5344CB8AC3E}">
        <p14:creationId xmlns:p14="http://schemas.microsoft.com/office/powerpoint/2010/main" val="1228199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BB4E98-0AC8-4620-9DB6-13230068F650}" type="datetimeFigureOut">
              <a:rPr lang="en-US" smtClean="0"/>
              <a:t>10/21/2019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250B7A-C9A8-48AD-9631-1B7568F553E9}" type="slidenum">
              <a:rPr lang="en-US" smtClean="0"/>
              <a:t>‹#›</a:t>
            </a:fld>
            <a:endParaRPr lang="en-US" dirty="0"/>
          </a:p>
        </p:txBody>
      </p:sp>
    </p:spTree>
    <p:extLst>
      <p:ext uri="{BB962C8B-B14F-4D97-AF65-F5344CB8AC3E}">
        <p14:creationId xmlns:p14="http://schemas.microsoft.com/office/powerpoint/2010/main" val="162768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BB4E98-0AC8-4620-9DB6-13230068F650}" type="datetimeFigureOut">
              <a:rPr lang="en-US" smtClean="0"/>
              <a:t>10/21/2019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50B7A-C9A8-48AD-9631-1B7568F553E9}" type="slidenum">
              <a:rPr lang="en-US" smtClean="0"/>
              <a:t>‹#›</a:t>
            </a:fld>
            <a:endParaRPr lang="en-US" dirty="0"/>
          </a:p>
        </p:txBody>
      </p:sp>
    </p:spTree>
    <p:extLst>
      <p:ext uri="{BB962C8B-B14F-4D97-AF65-F5344CB8AC3E}">
        <p14:creationId xmlns:p14="http://schemas.microsoft.com/office/powerpoint/2010/main" val="1368555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2057401"/>
            <a:ext cx="10972800" cy="40687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70824D-DADB-4019-ABA3-842F19EC5A8E}" type="datetimeFigureOut">
              <a:rPr lang="en-US" smtClean="0"/>
              <a:t>10/21/2019</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660572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200" b="1" i="0" kern="1200">
          <a:solidFill>
            <a:schemeClr val="bg1"/>
          </a:solidFill>
          <a:latin typeface="Century Gothic"/>
          <a:ea typeface="+mj-ea"/>
          <a:cs typeface="Century Gothic"/>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Century Gothic"/>
          <a:ea typeface="+mn-ea"/>
          <a:cs typeface="Century Gothic"/>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Century Gothic"/>
          <a:ea typeface="+mn-ea"/>
          <a:cs typeface="Century Gothic"/>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Century Gothic"/>
          <a:ea typeface="+mn-ea"/>
          <a:cs typeface="Century Gothic"/>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Century Gothic"/>
          <a:ea typeface="+mn-ea"/>
          <a:cs typeface="Century Gothic"/>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Century Gothic"/>
          <a:ea typeface="+mn-ea"/>
          <a:cs typeface="Century Gothic"/>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901952"/>
            <a:ext cx="9509760" cy="412762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Rectangle 3"/>
          <p:cNvSpPr/>
          <p:nvPr/>
        </p:nvSpPr>
        <p:spPr bwMode="ltGray">
          <a:xfrm>
            <a:off x="1587" y="6583680"/>
            <a:ext cx="12188826"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5" name="Footer Placeholder 4"/>
          <p:cNvSpPr>
            <a:spLocks noGrp="1"/>
          </p:cNvSpPr>
          <p:nvPr>
            <p:ph type="ftr" sz="quarter" idx="3"/>
          </p:nvPr>
        </p:nvSpPr>
        <p:spPr>
          <a:xfrm>
            <a:off x="1341120" y="6614494"/>
            <a:ext cx="7159752" cy="237744"/>
          </a:xfrm>
          <a:prstGeom prst="rect">
            <a:avLst/>
          </a:prstGeom>
        </p:spPr>
        <p:txBody>
          <a:bodyPr vert="horz" lIns="91440" tIns="45720" rIns="91440" bIns="45720" rtlCol="0" anchor="ctr"/>
          <a:lstStyle>
            <a:lvl1pPr algn="l">
              <a:defRPr sz="1100" cap="all" baseline="0">
                <a:solidFill>
                  <a:schemeClr val="bg2"/>
                </a:solidFill>
              </a:defRPr>
            </a:lvl1pPr>
          </a:lstStyle>
          <a:p>
            <a:endParaRPr lang="en-US" dirty="0"/>
          </a:p>
        </p:txBody>
      </p:sp>
      <p:sp>
        <p:nvSpPr>
          <p:cNvPr id="8" name="Rectangle 5"/>
          <p:cNvSpPr/>
          <p:nvPr/>
        </p:nvSpPr>
        <p:spPr bwMode="white">
          <a:xfrm>
            <a:off x="1587" y="65836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Date Placeholder 6"/>
          <p:cNvSpPr>
            <a:spLocks noGrp="1"/>
          </p:cNvSpPr>
          <p:nvPr>
            <p:ph type="dt" sz="half" idx="2"/>
          </p:nvPr>
        </p:nvSpPr>
        <p:spPr>
          <a:xfrm>
            <a:off x="8875776" y="6614494"/>
            <a:ext cx="960120" cy="237744"/>
          </a:xfrm>
          <a:prstGeom prst="rect">
            <a:avLst/>
          </a:prstGeom>
        </p:spPr>
        <p:txBody>
          <a:bodyPr vert="horz" lIns="91440" tIns="45720" rIns="91440" bIns="45720" rtlCol="0" anchor="ctr"/>
          <a:lstStyle>
            <a:lvl1pPr algn="r">
              <a:defRPr sz="1100">
                <a:solidFill>
                  <a:schemeClr val="bg2"/>
                </a:solidFill>
              </a:defRPr>
            </a:lvl1pPr>
          </a:lstStyle>
          <a:p>
            <a:fld id="{9E583DDF-CA54-461A-A486-592D2374C532}" type="datetimeFigureOut">
              <a:rPr lang="en-US" smtClean="0"/>
              <a:pPr/>
              <a:t>10/21/2019</a:t>
            </a:fld>
            <a:endParaRPr lang="en-US"/>
          </a:p>
        </p:txBody>
      </p:sp>
      <p:sp>
        <p:nvSpPr>
          <p:cNvPr id="6" name="Slide Number Placeholder 7"/>
          <p:cNvSpPr>
            <a:spLocks noGrp="1"/>
          </p:cNvSpPr>
          <p:nvPr>
            <p:ph type="sldNum" sz="quarter" idx="4"/>
          </p:nvPr>
        </p:nvSpPr>
        <p:spPr>
          <a:xfrm>
            <a:off x="10210800" y="6614494"/>
            <a:ext cx="640080" cy="237744"/>
          </a:xfrm>
          <a:prstGeom prst="rect">
            <a:avLst/>
          </a:prstGeom>
        </p:spPr>
        <p:txBody>
          <a:bodyPr vert="horz" lIns="91440" tIns="45720" rIns="91440" bIns="45720" rtlCol="0" anchor="ctr"/>
          <a:lstStyle>
            <a:lvl1pPr algn="r">
              <a:defRPr sz="1100">
                <a:solidFill>
                  <a:schemeClr val="bg2"/>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42221441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goodwillvalleys.com/" TargetMode="Externa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Layout" Target="../diagrams/layout2.xml"/><Relationship Id="rId7" Type="http://schemas.openxmlformats.org/officeDocument/2006/relationships/image" Target="../media/image34.png"/><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0.jpg"/><Relationship Id="rId5" Type="http://schemas.openxmlformats.org/officeDocument/2006/relationships/image" Target="../media/image39.jp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3.xml"/><Relationship Id="rId1" Type="http://schemas.openxmlformats.org/officeDocument/2006/relationships/video" Target="https://www.youtube.com/embed/eVsu8w4kiI8?feature=oembed"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50.jp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3.xml"/><Relationship Id="rId1" Type="http://schemas.openxmlformats.org/officeDocument/2006/relationships/video" Target="https://www.youtube.com/embed/adk17-ZUNP8"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13.xml"/><Relationship Id="rId1" Type="http://schemas.openxmlformats.org/officeDocument/2006/relationships/video" Target="https://www.youtube.com/embed/NLjjF5PeN0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62.jpeg"/><Relationship Id="rId4" Type="http://schemas.openxmlformats.org/officeDocument/2006/relationships/hyperlink" Target="https://www.google.com/search?q=take+action&amp;client=safari&amp;rls=en&amp;source=lnms&amp;tbm=isch&amp;sa=X&amp;ved=0ahUKEwjq5_2V4Z3eAhUySN8KHeRBAygQ_AUIDygC&amp;biw=724&amp;bih=645"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4356" y="1476589"/>
            <a:ext cx="11318789" cy="3540254"/>
          </a:xfrm>
        </p:spPr>
        <p:txBody>
          <a:bodyPr>
            <a:normAutofit fontScale="90000"/>
          </a:bodyPr>
          <a:lstStyle/>
          <a:p>
            <a:pPr lvl="0">
              <a:spcBef>
                <a:spcPts val="1000"/>
              </a:spcBef>
            </a:pPr>
            <a:r>
              <a:rPr lang="en-US" sz="3900" b="1" dirty="0" smtClean="0">
                <a:solidFill>
                  <a:schemeClr val="tx2"/>
                </a:solidFill>
              </a:rPr>
              <a:t>Goodwill Industries® of the Valleys</a:t>
            </a:r>
            <a:r>
              <a:rPr lang="en-US" sz="3100" dirty="0" smtClean="0">
                <a:solidFill>
                  <a:schemeClr val="tx2"/>
                </a:solidFill>
              </a:rPr>
              <a:t/>
            </a:r>
            <a:br>
              <a:rPr lang="en-US" sz="3100" dirty="0" smtClean="0">
                <a:solidFill>
                  <a:schemeClr val="tx2"/>
                </a:solidFill>
              </a:rPr>
            </a:br>
            <a:r>
              <a:rPr lang="en-US" sz="5000" dirty="0" smtClean="0">
                <a:solidFill>
                  <a:schemeClr val="bg1"/>
                </a:solidFill>
              </a:rPr>
              <a:t/>
            </a:r>
            <a:br>
              <a:rPr lang="en-US" sz="5000" dirty="0" smtClean="0">
                <a:solidFill>
                  <a:schemeClr val="bg1"/>
                </a:solidFill>
              </a:rPr>
            </a:br>
            <a:r>
              <a:rPr lang="en-US" sz="4400" b="1" dirty="0">
                <a:solidFill>
                  <a:srgbClr val="92D050"/>
                </a:solidFill>
              </a:rPr>
              <a:t>You Donate &amp; Shop.  We Train.  People Work.</a:t>
            </a:r>
            <a:r>
              <a:rPr lang="en-US" sz="7300" b="1" dirty="0" smtClean="0">
                <a:solidFill>
                  <a:srgbClr val="92D050"/>
                </a:solidFill>
                <a:latin typeface="+mn-lt"/>
              </a:rPr>
              <a:t/>
            </a:r>
            <a:br>
              <a:rPr lang="en-US" sz="7300" b="1" dirty="0" smtClean="0">
                <a:solidFill>
                  <a:srgbClr val="92D050"/>
                </a:solidFill>
                <a:latin typeface="+mn-lt"/>
              </a:rPr>
            </a:br>
            <a:r>
              <a:rPr lang="en-US" sz="7300" b="1" dirty="0" smtClean="0">
                <a:solidFill>
                  <a:srgbClr val="92D050"/>
                </a:solidFill>
                <a:latin typeface="+mn-lt"/>
              </a:rPr>
              <a:t/>
            </a:r>
            <a:br>
              <a:rPr lang="en-US" sz="7300" b="1" dirty="0" smtClean="0">
                <a:solidFill>
                  <a:srgbClr val="92D050"/>
                </a:solidFill>
                <a:latin typeface="+mn-lt"/>
              </a:rPr>
            </a:br>
            <a:r>
              <a:rPr lang="en-US" sz="3100" dirty="0" smtClean="0">
                <a:solidFill>
                  <a:srgbClr val="8CC63F"/>
                </a:solidFill>
                <a:latin typeface="Calibri" panose="020F0502020204030204"/>
                <a:ea typeface="+mn-ea"/>
                <a:cs typeface="+mn-cs"/>
              </a:rPr>
              <a:t>.</a:t>
            </a:r>
            <a:r>
              <a:rPr lang="en-US" sz="2400" dirty="0">
                <a:solidFill>
                  <a:srgbClr val="8CC63F"/>
                </a:solidFill>
                <a:latin typeface="Calibri" panose="020F0502020204030204"/>
                <a:ea typeface="+mn-ea"/>
                <a:cs typeface="+mn-cs"/>
              </a:rPr>
              <a:t/>
            </a:r>
            <a:br>
              <a:rPr lang="en-US" sz="2400" dirty="0">
                <a:solidFill>
                  <a:srgbClr val="8CC63F"/>
                </a:solidFill>
                <a:latin typeface="Calibri" panose="020F0502020204030204"/>
                <a:ea typeface="+mn-ea"/>
                <a:cs typeface="+mn-cs"/>
              </a:rPr>
            </a:br>
            <a:endParaRPr lang="en-US" sz="5000" dirty="0">
              <a:solidFill>
                <a:schemeClr val="bg1"/>
              </a:solidFill>
            </a:endParaRPr>
          </a:p>
        </p:txBody>
      </p:sp>
      <p:sp>
        <p:nvSpPr>
          <p:cNvPr id="3" name="Title 1"/>
          <p:cNvSpPr txBox="1">
            <a:spLocks/>
          </p:cNvSpPr>
          <p:nvPr/>
        </p:nvSpPr>
        <p:spPr>
          <a:xfrm>
            <a:off x="518985" y="4354061"/>
            <a:ext cx="114341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dirty="0" smtClean="0">
                <a:solidFill>
                  <a:schemeClr val="bg1"/>
                </a:solidFill>
                <a:effectLst>
                  <a:outerShdw blurRad="38100" dist="38100" dir="2700000" algn="tl">
                    <a:srgbClr val="000000">
                      <a:alpha val="43137"/>
                    </a:srgbClr>
                  </a:outerShdw>
                </a:effectLst>
                <a:latin typeface="+mn-lt"/>
              </a:rPr>
              <a:t>Goodwill: One Local RESOURCE</a:t>
            </a:r>
            <a:r>
              <a:rPr lang="en-US" sz="3200" b="1" i="1" dirty="0" smtClean="0">
                <a:solidFill>
                  <a:schemeClr val="bg1"/>
                </a:solidFill>
                <a:effectLst>
                  <a:outerShdw blurRad="38100" dist="38100" dir="2700000" algn="tl">
                    <a:srgbClr val="000000">
                      <a:alpha val="43137"/>
                    </a:srgbClr>
                  </a:outerShdw>
                </a:effectLst>
                <a:latin typeface="+mn-lt"/>
              </a:rPr>
              <a:t/>
            </a:r>
            <a:br>
              <a:rPr lang="en-US" sz="3200" b="1" i="1" dirty="0" smtClean="0">
                <a:solidFill>
                  <a:schemeClr val="bg1"/>
                </a:solidFill>
                <a:effectLst>
                  <a:outerShdw blurRad="38100" dist="38100" dir="2700000" algn="tl">
                    <a:srgbClr val="000000">
                      <a:alpha val="43137"/>
                    </a:srgbClr>
                  </a:outerShdw>
                </a:effectLst>
                <a:latin typeface="+mn-lt"/>
              </a:rPr>
            </a:br>
            <a:r>
              <a:rPr lang="en-US" sz="3200" i="1" dirty="0" smtClean="0">
                <a:solidFill>
                  <a:schemeClr val="bg1"/>
                </a:solidFill>
                <a:effectLst>
                  <a:outerShdw blurRad="38100" dist="38100" dir="2700000" algn="tl">
                    <a:srgbClr val="000000">
                      <a:alpha val="43137"/>
                    </a:srgbClr>
                  </a:outerShdw>
                </a:effectLst>
                <a:latin typeface="+mn-lt"/>
              </a:rPr>
              <a:t>for All Your Employment &amp; Training Needs</a:t>
            </a:r>
            <a:endParaRPr lang="en-US" sz="3200" i="1"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6575151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Content Placeholder 2"/>
          <p:cNvSpPr txBox="1">
            <a:spLocks/>
          </p:cNvSpPr>
          <p:nvPr/>
        </p:nvSpPr>
        <p:spPr>
          <a:xfrm>
            <a:off x="957715" y="1696995"/>
            <a:ext cx="9771662" cy="4910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400"/>
              </a:lnSpc>
              <a:spcBef>
                <a:spcPct val="0"/>
              </a:spcBef>
              <a:buFont typeface="Arial" panose="020B0604020202020204" pitchFamily="34" charset="0"/>
              <a:buNone/>
            </a:pPr>
            <a:endParaRPr lang="en-US" altLang="en-US" sz="2200" dirty="0" smtClean="0">
              <a:solidFill>
                <a:srgbClr val="19468D"/>
              </a:solidFill>
              <a:cs typeface="Arial" panose="020B0604020202020204" pitchFamily="34" charset="0"/>
            </a:endParaRPr>
          </a:p>
          <a:p>
            <a:pPr marL="457200" lvl="1" indent="0">
              <a:lnSpc>
                <a:spcPts val="3400"/>
              </a:lnSpc>
              <a:spcBef>
                <a:spcPct val="0"/>
              </a:spcBef>
              <a:buNone/>
            </a:pPr>
            <a:r>
              <a:rPr lang="en-US" altLang="en-US" sz="2800" dirty="0">
                <a:solidFill>
                  <a:srgbClr val="19468D"/>
                </a:solidFill>
                <a:cs typeface="Arial" panose="020B0604020202020204" pitchFamily="34" charset="0"/>
              </a:rPr>
              <a:t>Goodwill </a:t>
            </a:r>
            <a:r>
              <a:rPr lang="en-US" altLang="en-US" sz="2800" dirty="0" smtClean="0">
                <a:solidFill>
                  <a:srgbClr val="19468D"/>
                </a:solidFill>
                <a:cs typeface="Arial" panose="020B0604020202020204" pitchFamily="34" charset="0"/>
              </a:rPr>
              <a:t>Services includes:</a:t>
            </a:r>
          </a:p>
          <a:p>
            <a:pPr lvl="1" indent="-347472">
              <a:lnSpc>
                <a:spcPct val="150000"/>
              </a:lnSpc>
              <a:spcBef>
                <a:spcPct val="0"/>
              </a:spcBef>
            </a:pPr>
            <a:r>
              <a:rPr lang="en-US" altLang="en-US" sz="2200" dirty="0" smtClean="0">
                <a:solidFill>
                  <a:srgbClr val="19468D"/>
                </a:solidFill>
                <a:cs typeface="Arial" panose="020B0604020202020204" pitchFamily="34" charset="0"/>
              </a:rPr>
              <a:t>Career Services</a:t>
            </a:r>
          </a:p>
          <a:p>
            <a:pPr lvl="1" indent="-347472">
              <a:lnSpc>
                <a:spcPct val="150000"/>
              </a:lnSpc>
              <a:spcBef>
                <a:spcPct val="0"/>
              </a:spcBef>
            </a:pPr>
            <a:r>
              <a:rPr lang="en-US" altLang="en-US" sz="2200" dirty="0" smtClean="0">
                <a:solidFill>
                  <a:srgbClr val="19468D"/>
                </a:solidFill>
                <a:cs typeface="Arial" panose="020B0604020202020204" pitchFamily="34" charset="0"/>
              </a:rPr>
              <a:t>Career Navigation and Planning</a:t>
            </a:r>
            <a:endParaRPr lang="en-US" altLang="en-US" sz="2200" dirty="0">
              <a:solidFill>
                <a:srgbClr val="19468D"/>
              </a:solidFill>
              <a:cs typeface="Arial" panose="020B0604020202020204" pitchFamily="34" charset="0"/>
            </a:endParaRPr>
          </a:p>
          <a:p>
            <a:pPr lvl="1" indent="-347472">
              <a:lnSpc>
                <a:spcPct val="150000"/>
              </a:lnSpc>
              <a:spcBef>
                <a:spcPct val="0"/>
              </a:spcBef>
            </a:pPr>
            <a:r>
              <a:rPr lang="en-US" altLang="en-US" sz="2200" dirty="0" smtClean="0">
                <a:solidFill>
                  <a:srgbClr val="19468D"/>
                </a:solidFill>
                <a:cs typeface="Arial" panose="020B0604020202020204" pitchFamily="34" charset="0"/>
              </a:rPr>
              <a:t>Education &amp; Training Services </a:t>
            </a:r>
          </a:p>
          <a:p>
            <a:pPr marL="457200" lvl="1" indent="0">
              <a:lnSpc>
                <a:spcPts val="3400"/>
              </a:lnSpc>
              <a:spcBef>
                <a:spcPct val="0"/>
              </a:spcBef>
              <a:buNone/>
            </a:pPr>
            <a:endParaRPr lang="en-US" altLang="en-US" sz="2200" dirty="0" smtClean="0">
              <a:solidFill>
                <a:srgbClr val="19468D"/>
              </a:solidFill>
              <a:cs typeface="Arial" panose="020B0604020202020204" pitchFamily="34" charset="0"/>
            </a:endParaRPr>
          </a:p>
        </p:txBody>
      </p:sp>
      <p:sp>
        <p:nvSpPr>
          <p:cNvPr id="16" name="Title 1"/>
          <p:cNvSpPr txBox="1">
            <a:spLocks/>
          </p:cNvSpPr>
          <p:nvPr/>
        </p:nvSpPr>
        <p:spPr>
          <a:xfrm>
            <a:off x="957715" y="39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latin typeface="+mn-lt"/>
              </a:rPr>
              <a:t>Who Benefits from Goodwill Services?</a:t>
            </a:r>
            <a:br>
              <a:rPr lang="en-US" b="1" dirty="0" smtClean="0">
                <a:solidFill>
                  <a:schemeClr val="bg1"/>
                </a:solidFill>
                <a:latin typeface="+mn-lt"/>
              </a:rPr>
            </a:br>
            <a:r>
              <a:rPr lang="en-US" sz="3200" b="1" i="1" dirty="0" smtClean="0">
                <a:solidFill>
                  <a:schemeClr val="accent5">
                    <a:lumMod val="60000"/>
                    <a:lumOff val="40000"/>
                  </a:schemeClr>
                </a:solidFill>
                <a:latin typeface="+mn-lt"/>
              </a:rPr>
              <a:t>Youth, Adult and Older Workers Services</a:t>
            </a:r>
            <a:endParaRPr lang="en-US" sz="3200" b="1" i="1" dirty="0">
              <a:solidFill>
                <a:schemeClr val="accent5">
                  <a:lumMod val="60000"/>
                  <a:lumOff val="40000"/>
                </a:schemeClr>
              </a:solidFill>
              <a:latin typeface="+mn-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1679" y="1696995"/>
            <a:ext cx="3262714" cy="38594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45769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1161" y="3269434"/>
            <a:ext cx="3510306" cy="2340204"/>
          </a:xfrm>
          <a:prstGeom prst="rect">
            <a:avLst/>
          </a:prstGeom>
          <a:ln>
            <a:noFill/>
          </a:ln>
          <a:effectLst>
            <a:outerShdw blurRad="292100" dist="139700" dir="2700000" algn="tl" rotWithShape="0">
              <a:srgbClr val="333333">
                <a:alpha val="65000"/>
              </a:srgbClr>
            </a:outerShdw>
          </a:effectLst>
        </p:spPr>
      </p:pic>
      <p:sp>
        <p:nvSpPr>
          <p:cNvPr id="12" name="Content Placeholder 2"/>
          <p:cNvSpPr txBox="1">
            <a:spLocks/>
          </p:cNvSpPr>
          <p:nvPr/>
        </p:nvSpPr>
        <p:spPr>
          <a:xfrm>
            <a:off x="957715" y="1364663"/>
            <a:ext cx="9771662" cy="50773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400"/>
              </a:lnSpc>
              <a:spcBef>
                <a:spcPct val="0"/>
              </a:spcBef>
              <a:spcAft>
                <a:spcPts val="1200"/>
              </a:spcAft>
              <a:buFont typeface="Arial" panose="020B0604020202020204" pitchFamily="34" charset="0"/>
              <a:buNone/>
            </a:pPr>
            <a:r>
              <a:rPr lang="en-US" altLang="en-US" dirty="0" smtClean="0">
                <a:solidFill>
                  <a:srgbClr val="19468D"/>
                </a:solidFill>
                <a:cs typeface="Arial" panose="020B0604020202020204" pitchFamily="34" charset="0"/>
              </a:rPr>
              <a:t>Advance the Skills of Your Workforce</a:t>
            </a:r>
          </a:p>
          <a:p>
            <a:pPr lvl="1">
              <a:lnSpc>
                <a:spcPts val="3400"/>
              </a:lnSpc>
              <a:spcBef>
                <a:spcPct val="0"/>
              </a:spcBef>
            </a:pPr>
            <a:r>
              <a:rPr lang="en-US" altLang="en-US" sz="2200" dirty="0" smtClean="0">
                <a:solidFill>
                  <a:srgbClr val="19468D"/>
                </a:solidFill>
                <a:cs typeface="Arial" panose="020B0604020202020204" pitchFamily="34" charset="0"/>
              </a:rPr>
              <a:t>Healthcare</a:t>
            </a:r>
          </a:p>
          <a:p>
            <a:pPr lvl="1">
              <a:lnSpc>
                <a:spcPts val="3400"/>
              </a:lnSpc>
              <a:spcBef>
                <a:spcPct val="0"/>
              </a:spcBef>
            </a:pPr>
            <a:r>
              <a:rPr lang="en-US" altLang="en-US" sz="2200" dirty="0" smtClean="0">
                <a:solidFill>
                  <a:srgbClr val="19468D"/>
                </a:solidFill>
                <a:cs typeface="Arial" panose="020B0604020202020204" pitchFamily="34" charset="0"/>
              </a:rPr>
              <a:t>Technology Training</a:t>
            </a:r>
          </a:p>
          <a:p>
            <a:pPr lvl="1">
              <a:lnSpc>
                <a:spcPts val="3400"/>
              </a:lnSpc>
              <a:spcBef>
                <a:spcPct val="0"/>
              </a:spcBef>
            </a:pPr>
            <a:r>
              <a:rPr lang="en-US" altLang="en-US" sz="2200" dirty="0" smtClean="0">
                <a:solidFill>
                  <a:srgbClr val="19468D"/>
                </a:solidFill>
                <a:cs typeface="Arial" panose="020B0604020202020204" pitchFamily="34" charset="0"/>
              </a:rPr>
              <a:t>Advanced Manufacturing</a:t>
            </a:r>
          </a:p>
          <a:p>
            <a:pPr lvl="1">
              <a:lnSpc>
                <a:spcPts val="3400"/>
              </a:lnSpc>
              <a:spcBef>
                <a:spcPct val="0"/>
              </a:spcBef>
            </a:pPr>
            <a:r>
              <a:rPr lang="en-US" altLang="en-US" sz="2200" dirty="0" smtClean="0">
                <a:solidFill>
                  <a:srgbClr val="19468D"/>
                </a:solidFill>
                <a:cs typeface="Arial" panose="020B0604020202020204" pitchFamily="34" charset="0"/>
              </a:rPr>
              <a:t>Customer Service</a:t>
            </a:r>
          </a:p>
          <a:p>
            <a:pPr lvl="1">
              <a:lnSpc>
                <a:spcPts val="3400"/>
              </a:lnSpc>
              <a:spcBef>
                <a:spcPct val="0"/>
              </a:spcBef>
            </a:pPr>
            <a:r>
              <a:rPr lang="en-US" altLang="en-US" sz="2200" dirty="0" smtClean="0">
                <a:solidFill>
                  <a:srgbClr val="19468D"/>
                </a:solidFill>
                <a:cs typeface="Arial" panose="020B0604020202020204" pitchFamily="34" charset="0"/>
              </a:rPr>
              <a:t>Digital Literacy</a:t>
            </a:r>
          </a:p>
          <a:p>
            <a:pPr lvl="1">
              <a:lnSpc>
                <a:spcPts val="3400"/>
              </a:lnSpc>
              <a:spcBef>
                <a:spcPct val="0"/>
              </a:spcBef>
            </a:pPr>
            <a:r>
              <a:rPr lang="en-US" altLang="en-US" sz="2200" dirty="0" smtClean="0">
                <a:solidFill>
                  <a:srgbClr val="19468D"/>
                </a:solidFill>
                <a:cs typeface="Arial" panose="020B0604020202020204" pitchFamily="34" charset="0"/>
              </a:rPr>
              <a:t>Customized Training including:</a:t>
            </a:r>
          </a:p>
          <a:p>
            <a:pPr lvl="2">
              <a:lnSpc>
                <a:spcPts val="3400"/>
              </a:lnSpc>
              <a:spcBef>
                <a:spcPct val="0"/>
              </a:spcBef>
            </a:pPr>
            <a:r>
              <a:rPr lang="en-US" altLang="en-US" sz="1800" dirty="0" smtClean="0">
                <a:solidFill>
                  <a:srgbClr val="19468D"/>
                </a:solidFill>
                <a:cs typeface="Arial" panose="020B0604020202020204" pitchFamily="34" charset="0"/>
              </a:rPr>
              <a:t>Soft skills</a:t>
            </a:r>
          </a:p>
          <a:p>
            <a:pPr lvl="2">
              <a:lnSpc>
                <a:spcPts val="3400"/>
              </a:lnSpc>
              <a:spcBef>
                <a:spcPct val="0"/>
              </a:spcBef>
            </a:pPr>
            <a:r>
              <a:rPr lang="en-US" altLang="en-US" sz="1800" dirty="0" smtClean="0">
                <a:solidFill>
                  <a:srgbClr val="19468D"/>
                </a:solidFill>
                <a:cs typeface="Arial" panose="020B0604020202020204" pitchFamily="34" charset="0"/>
              </a:rPr>
              <a:t>Life skills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2800" y="1416812"/>
            <a:ext cx="2896460" cy="2068492"/>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a:xfrm>
            <a:off x="920646"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latin typeface="+mn-lt"/>
              </a:rPr>
              <a:t>Training Services</a:t>
            </a:r>
            <a:br>
              <a:rPr lang="en-US" b="1" dirty="0" smtClean="0">
                <a:solidFill>
                  <a:schemeClr val="bg1"/>
                </a:solidFill>
                <a:latin typeface="+mn-lt"/>
              </a:rPr>
            </a:br>
            <a:r>
              <a:rPr lang="en-US" sz="3200" b="1" i="1" dirty="0" smtClean="0">
                <a:solidFill>
                  <a:schemeClr val="accent5">
                    <a:lumMod val="60000"/>
                    <a:lumOff val="40000"/>
                  </a:schemeClr>
                </a:solidFill>
                <a:latin typeface="+mn-lt"/>
              </a:rPr>
              <a:t>Credentialed &amp; Customized Training</a:t>
            </a:r>
            <a:endParaRPr lang="en-US" sz="3200" b="1" i="1" dirty="0">
              <a:solidFill>
                <a:schemeClr val="accent5">
                  <a:lumMod val="60000"/>
                  <a:lumOff val="40000"/>
                </a:schemeClr>
              </a:solidFill>
              <a:latin typeface="+mn-lt"/>
            </a:endParaRPr>
          </a:p>
        </p:txBody>
      </p:sp>
    </p:spTree>
    <p:extLst>
      <p:ext uri="{BB962C8B-B14F-4D97-AF65-F5344CB8AC3E}">
        <p14:creationId xmlns:p14="http://schemas.microsoft.com/office/powerpoint/2010/main" val="26307908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920646"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mn-lt"/>
              </a:rPr>
              <a:t>Training Services</a:t>
            </a:r>
            <a:r>
              <a:rPr lang="en-US" b="1" dirty="0" smtClean="0">
                <a:solidFill>
                  <a:schemeClr val="bg1"/>
                </a:solidFill>
                <a:latin typeface="+mn-lt"/>
              </a:rPr>
              <a:t/>
            </a:r>
            <a:br>
              <a:rPr lang="en-US" b="1" dirty="0" smtClean="0">
                <a:solidFill>
                  <a:schemeClr val="bg1"/>
                </a:solidFill>
                <a:latin typeface="+mn-lt"/>
              </a:rPr>
            </a:br>
            <a:r>
              <a:rPr lang="en-US" sz="3200" b="1" i="1" dirty="0" smtClean="0">
                <a:solidFill>
                  <a:schemeClr val="accent5">
                    <a:lumMod val="60000"/>
                    <a:lumOff val="40000"/>
                  </a:schemeClr>
                </a:solidFill>
                <a:latin typeface="+mn-lt"/>
              </a:rPr>
              <a:t>Adult Services</a:t>
            </a:r>
            <a:endParaRPr lang="en-US" sz="3200" b="1" i="1" dirty="0">
              <a:solidFill>
                <a:schemeClr val="accent5">
                  <a:lumMod val="60000"/>
                  <a:lumOff val="40000"/>
                </a:schemeClr>
              </a:solidFill>
              <a:latin typeface="+mn-l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2023" y="3256577"/>
            <a:ext cx="3849812" cy="2464335"/>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595718" y="1415685"/>
            <a:ext cx="7200130" cy="3647152"/>
          </a:xfrm>
          <a:prstGeom prst="rect">
            <a:avLst/>
          </a:prstGeom>
        </p:spPr>
        <p:txBody>
          <a:bodyPr wrap="square">
            <a:spAutoFit/>
          </a:bodyPr>
          <a:lstStyle/>
          <a:p>
            <a:pPr marL="800100" lvl="1" indent="-342900">
              <a:lnSpc>
                <a:spcPct val="150000"/>
              </a:lnSpc>
              <a:buFont typeface="Arial" panose="020B0604020202020204" pitchFamily="34" charset="0"/>
              <a:buChar char="•"/>
            </a:pPr>
            <a:r>
              <a:rPr lang="en-US" sz="2200" dirty="0" smtClean="0">
                <a:solidFill>
                  <a:srgbClr val="002060"/>
                </a:solidFill>
              </a:rPr>
              <a:t>Healthcare Training</a:t>
            </a:r>
          </a:p>
          <a:p>
            <a:pPr marL="800100" lvl="1" indent="-342900">
              <a:lnSpc>
                <a:spcPct val="150000"/>
              </a:lnSpc>
              <a:buFont typeface="Arial" panose="020B0604020202020204" pitchFamily="34" charset="0"/>
              <a:buChar char="•"/>
            </a:pPr>
            <a:r>
              <a:rPr lang="en-US" sz="2200" dirty="0" err="1" smtClean="0">
                <a:solidFill>
                  <a:srgbClr val="002060"/>
                </a:solidFill>
              </a:rPr>
              <a:t>GoodStart</a:t>
            </a:r>
            <a:r>
              <a:rPr lang="en-US" sz="2200" dirty="0" smtClean="0">
                <a:solidFill>
                  <a:srgbClr val="002060"/>
                </a:solidFill>
              </a:rPr>
              <a:t> Prisoner Re-Entry Program</a:t>
            </a:r>
          </a:p>
          <a:p>
            <a:pPr marL="800100" lvl="1" indent="-342900">
              <a:lnSpc>
                <a:spcPct val="150000"/>
              </a:lnSpc>
              <a:buFont typeface="Arial" panose="020B0604020202020204" pitchFamily="34" charset="0"/>
              <a:buChar char="•"/>
            </a:pPr>
            <a:r>
              <a:rPr lang="en-US" sz="2200" dirty="0" smtClean="0">
                <a:solidFill>
                  <a:srgbClr val="002060"/>
                </a:solidFill>
              </a:rPr>
              <a:t>Supported Employment </a:t>
            </a:r>
          </a:p>
          <a:p>
            <a:pPr marL="800100" lvl="1" indent="-342900">
              <a:lnSpc>
                <a:spcPct val="150000"/>
              </a:lnSpc>
              <a:buFont typeface="Arial" panose="020B0604020202020204" pitchFamily="34" charset="0"/>
              <a:buChar char="•"/>
            </a:pPr>
            <a:r>
              <a:rPr lang="en-US" sz="2200" dirty="0" smtClean="0">
                <a:solidFill>
                  <a:srgbClr val="002060"/>
                </a:solidFill>
              </a:rPr>
              <a:t>TANF Support Services </a:t>
            </a:r>
          </a:p>
          <a:p>
            <a:pPr marL="800100" lvl="1" indent="-342900">
              <a:lnSpc>
                <a:spcPct val="150000"/>
              </a:lnSpc>
              <a:buFont typeface="Arial" panose="020B0604020202020204" pitchFamily="34" charset="0"/>
              <a:buChar char="•"/>
            </a:pPr>
            <a:r>
              <a:rPr lang="en-US" sz="2200" dirty="0" smtClean="0">
                <a:solidFill>
                  <a:srgbClr val="002060"/>
                </a:solidFill>
              </a:rPr>
              <a:t>Jobs Plus</a:t>
            </a:r>
          </a:p>
          <a:p>
            <a:pPr marL="800100" lvl="1" indent="-342900">
              <a:lnSpc>
                <a:spcPct val="150000"/>
              </a:lnSpc>
              <a:buFont typeface="Arial" panose="020B0604020202020204" pitchFamily="34" charset="0"/>
              <a:buChar char="•"/>
            </a:pPr>
            <a:r>
              <a:rPr lang="en-US" sz="2200" dirty="0" smtClean="0">
                <a:solidFill>
                  <a:srgbClr val="002060"/>
                </a:solidFill>
              </a:rPr>
              <a:t>Information Technology Training</a:t>
            </a:r>
          </a:p>
          <a:p>
            <a:pPr marL="800100" lvl="1" indent="-342900">
              <a:lnSpc>
                <a:spcPct val="150000"/>
              </a:lnSpc>
              <a:buFont typeface="Arial" panose="020B0604020202020204" pitchFamily="34" charset="0"/>
              <a:buChar char="•"/>
            </a:pPr>
            <a:r>
              <a:rPr lang="en-US" sz="2200" dirty="0" smtClean="0">
                <a:solidFill>
                  <a:srgbClr val="002060"/>
                </a:solidFill>
              </a:rPr>
              <a:t>Medicaid Waiver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1821" y="665162"/>
            <a:ext cx="3810000" cy="2146300"/>
          </a:xfrm>
          <a:prstGeom prst="rect">
            <a:avLst/>
          </a:prstGeom>
        </p:spPr>
      </p:pic>
    </p:spTree>
    <p:extLst>
      <p:ext uri="{BB962C8B-B14F-4D97-AF65-F5344CB8AC3E}">
        <p14:creationId xmlns:p14="http://schemas.microsoft.com/office/powerpoint/2010/main" val="4435048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920646"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mn-lt"/>
              </a:rPr>
              <a:t>Training Services</a:t>
            </a:r>
            <a:r>
              <a:rPr lang="en-US" b="1" dirty="0" smtClean="0">
                <a:solidFill>
                  <a:schemeClr val="bg1"/>
                </a:solidFill>
                <a:latin typeface="+mn-lt"/>
              </a:rPr>
              <a:t/>
            </a:r>
            <a:br>
              <a:rPr lang="en-US" b="1" dirty="0" smtClean="0">
                <a:solidFill>
                  <a:schemeClr val="bg1"/>
                </a:solidFill>
                <a:latin typeface="+mn-lt"/>
              </a:rPr>
            </a:br>
            <a:r>
              <a:rPr lang="en-US" sz="3200" b="1" i="1" dirty="0" smtClean="0">
                <a:solidFill>
                  <a:schemeClr val="accent5">
                    <a:lumMod val="60000"/>
                    <a:lumOff val="40000"/>
                  </a:schemeClr>
                </a:solidFill>
                <a:latin typeface="+mn-lt"/>
              </a:rPr>
              <a:t>HealthCare Training</a:t>
            </a:r>
            <a:endParaRPr lang="en-US" sz="3200" b="1" i="1" dirty="0">
              <a:solidFill>
                <a:schemeClr val="accent5">
                  <a:lumMod val="60000"/>
                  <a:lumOff val="40000"/>
                </a:schemeClr>
              </a:solidFill>
              <a:latin typeface="+mn-lt"/>
            </a:endParaRPr>
          </a:p>
        </p:txBody>
      </p:sp>
      <p:sp>
        <p:nvSpPr>
          <p:cNvPr id="4" name="Rectangle 3"/>
          <p:cNvSpPr/>
          <p:nvPr/>
        </p:nvSpPr>
        <p:spPr>
          <a:xfrm>
            <a:off x="595718" y="2000572"/>
            <a:ext cx="7200130" cy="3139321"/>
          </a:xfrm>
          <a:prstGeom prst="rect">
            <a:avLst/>
          </a:prstGeom>
        </p:spPr>
        <p:txBody>
          <a:bodyPr wrap="square">
            <a:spAutoFit/>
          </a:bodyPr>
          <a:lstStyle/>
          <a:p>
            <a:pPr marL="800100" lvl="1" indent="-342900">
              <a:lnSpc>
                <a:spcPct val="150000"/>
              </a:lnSpc>
              <a:buFont typeface="Arial" panose="020B0604020202020204" pitchFamily="34" charset="0"/>
              <a:buChar char="•"/>
            </a:pPr>
            <a:r>
              <a:rPr lang="en-US" sz="2200" dirty="0" smtClean="0">
                <a:solidFill>
                  <a:srgbClr val="002060"/>
                </a:solidFill>
              </a:rPr>
              <a:t>Provide </a:t>
            </a:r>
            <a:r>
              <a:rPr lang="en-US" sz="2200" dirty="0">
                <a:solidFill>
                  <a:srgbClr val="002060"/>
                </a:solidFill>
              </a:rPr>
              <a:t>education, training and supportive services </a:t>
            </a:r>
            <a:endParaRPr lang="en-US" sz="2200" dirty="0" smtClean="0">
              <a:solidFill>
                <a:srgbClr val="002060"/>
              </a:solidFill>
            </a:endParaRPr>
          </a:p>
          <a:p>
            <a:pPr marL="800100" lvl="1" indent="-342900">
              <a:lnSpc>
                <a:spcPct val="150000"/>
              </a:lnSpc>
              <a:buFont typeface="Arial" panose="020B0604020202020204" pitchFamily="34" charset="0"/>
              <a:buChar char="•"/>
            </a:pPr>
            <a:r>
              <a:rPr lang="en-US" sz="2200" b="1" dirty="0" smtClean="0">
                <a:solidFill>
                  <a:srgbClr val="002060"/>
                </a:solidFill>
              </a:rPr>
              <a:t>3 </a:t>
            </a:r>
            <a:r>
              <a:rPr lang="en-US" sz="2200" b="1" dirty="0">
                <a:solidFill>
                  <a:srgbClr val="002060"/>
                </a:solidFill>
              </a:rPr>
              <a:t>Health Care Tracks: </a:t>
            </a:r>
            <a:endParaRPr lang="en-US" sz="2200" b="1" dirty="0" smtClean="0">
              <a:solidFill>
                <a:srgbClr val="002060"/>
              </a:solidFill>
            </a:endParaRPr>
          </a:p>
          <a:p>
            <a:pPr marL="1257300" lvl="2" indent="-342900">
              <a:lnSpc>
                <a:spcPct val="150000"/>
              </a:lnSpc>
              <a:buFont typeface="Arial" panose="020B0604020202020204" pitchFamily="34" charset="0"/>
              <a:buChar char="•"/>
            </a:pPr>
            <a:r>
              <a:rPr lang="en-US" sz="2200" b="1" dirty="0" smtClean="0">
                <a:solidFill>
                  <a:srgbClr val="002060"/>
                </a:solidFill>
              </a:rPr>
              <a:t>Nursing</a:t>
            </a:r>
            <a:r>
              <a:rPr lang="en-US" sz="2200" b="1" dirty="0">
                <a:solidFill>
                  <a:srgbClr val="002060"/>
                </a:solidFill>
              </a:rPr>
              <a:t>, Health Information, and Healthcare Support</a:t>
            </a:r>
          </a:p>
          <a:p>
            <a:pPr marL="800100" lvl="1" indent="-342900">
              <a:lnSpc>
                <a:spcPct val="150000"/>
              </a:lnSpc>
              <a:buFont typeface="Arial" panose="020B0604020202020204" pitchFamily="34" charset="0"/>
              <a:buChar char="•"/>
            </a:pPr>
            <a:r>
              <a:rPr lang="en-US" sz="2200" dirty="0" smtClean="0">
                <a:solidFill>
                  <a:srgbClr val="002060"/>
                </a:solidFill>
              </a:rPr>
              <a:t>Advise individuals </a:t>
            </a:r>
            <a:r>
              <a:rPr lang="en-US" sz="2200" dirty="0">
                <a:solidFill>
                  <a:srgbClr val="002060"/>
                </a:solidFill>
              </a:rPr>
              <a:t>along healthcare career pathways that lead to higher levels of </a:t>
            </a:r>
            <a:r>
              <a:rPr lang="en-US" sz="2200" dirty="0" smtClean="0">
                <a:solidFill>
                  <a:srgbClr val="002060"/>
                </a:solidFill>
              </a:rPr>
              <a:t>training</a:t>
            </a:r>
            <a:endParaRPr lang="en-US" sz="2200" dirty="0">
              <a:solidFill>
                <a:srgbClr val="00206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848" y="2476500"/>
            <a:ext cx="3262677" cy="1905000"/>
          </a:xfrm>
          <a:prstGeom prst="rect">
            <a:avLst/>
          </a:prstGeom>
        </p:spPr>
      </p:pic>
    </p:spTree>
    <p:extLst>
      <p:ext uri="{BB962C8B-B14F-4D97-AF65-F5344CB8AC3E}">
        <p14:creationId xmlns:p14="http://schemas.microsoft.com/office/powerpoint/2010/main" val="20202969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920646"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mn-lt"/>
              </a:rPr>
              <a:t>Training Services</a:t>
            </a:r>
            <a:r>
              <a:rPr lang="en-US" b="1" dirty="0" smtClean="0">
                <a:solidFill>
                  <a:schemeClr val="bg1"/>
                </a:solidFill>
                <a:latin typeface="+mn-lt"/>
              </a:rPr>
              <a:t/>
            </a:r>
            <a:br>
              <a:rPr lang="en-US" b="1" dirty="0" smtClean="0">
                <a:solidFill>
                  <a:schemeClr val="bg1"/>
                </a:solidFill>
                <a:latin typeface="+mn-lt"/>
              </a:rPr>
            </a:br>
            <a:r>
              <a:rPr lang="en-US" sz="3200" b="1" i="1" dirty="0" smtClean="0">
                <a:solidFill>
                  <a:schemeClr val="accent5">
                    <a:lumMod val="60000"/>
                    <a:lumOff val="40000"/>
                  </a:schemeClr>
                </a:solidFill>
                <a:latin typeface="+mn-lt"/>
              </a:rPr>
              <a:t>Information Technology </a:t>
            </a:r>
            <a:endParaRPr lang="en-US" sz="3200" b="1" i="1" dirty="0">
              <a:solidFill>
                <a:schemeClr val="accent5">
                  <a:lumMod val="60000"/>
                  <a:lumOff val="40000"/>
                </a:schemeClr>
              </a:solidFill>
              <a:latin typeface="+mn-lt"/>
            </a:endParaRPr>
          </a:p>
        </p:txBody>
      </p:sp>
      <p:sp>
        <p:nvSpPr>
          <p:cNvPr id="4" name="Rectangle 3"/>
          <p:cNvSpPr/>
          <p:nvPr/>
        </p:nvSpPr>
        <p:spPr>
          <a:xfrm>
            <a:off x="595718" y="2000572"/>
            <a:ext cx="7200130" cy="3647152"/>
          </a:xfrm>
          <a:prstGeom prst="rect">
            <a:avLst/>
          </a:prstGeom>
        </p:spPr>
        <p:txBody>
          <a:bodyPr wrap="square">
            <a:spAutoFit/>
          </a:bodyPr>
          <a:lstStyle/>
          <a:p>
            <a:pPr marL="800100" lvl="1" indent="-342900">
              <a:lnSpc>
                <a:spcPct val="150000"/>
              </a:lnSpc>
              <a:buFont typeface="Arial" panose="020B0604020202020204" pitchFamily="34" charset="0"/>
              <a:buChar char="•"/>
            </a:pPr>
            <a:r>
              <a:rPr lang="en-US" sz="2200" dirty="0" smtClean="0">
                <a:solidFill>
                  <a:srgbClr val="002060"/>
                </a:solidFill>
              </a:rPr>
              <a:t>The Basics </a:t>
            </a:r>
          </a:p>
          <a:p>
            <a:pPr marL="1257300" lvl="2" indent="-342900">
              <a:lnSpc>
                <a:spcPct val="150000"/>
              </a:lnSpc>
              <a:buFont typeface="Arial" panose="020B0604020202020204" pitchFamily="34" charset="0"/>
              <a:buChar char="•"/>
            </a:pPr>
            <a:r>
              <a:rPr lang="en-US" sz="2200" b="1" dirty="0" smtClean="0">
                <a:solidFill>
                  <a:srgbClr val="002060"/>
                </a:solidFill>
              </a:rPr>
              <a:t>Computer Classes </a:t>
            </a:r>
          </a:p>
          <a:p>
            <a:pPr marL="800100" lvl="1" indent="-342900">
              <a:lnSpc>
                <a:spcPct val="150000"/>
              </a:lnSpc>
              <a:buFont typeface="Arial" panose="020B0604020202020204" pitchFamily="34" charset="0"/>
              <a:buChar char="•"/>
            </a:pPr>
            <a:r>
              <a:rPr lang="en-US" sz="2200" dirty="0" smtClean="0">
                <a:solidFill>
                  <a:srgbClr val="002060"/>
                </a:solidFill>
              </a:rPr>
              <a:t>Intermediate Coursework </a:t>
            </a:r>
          </a:p>
          <a:p>
            <a:pPr marL="1257300" lvl="2" indent="-342900">
              <a:lnSpc>
                <a:spcPct val="150000"/>
              </a:lnSpc>
              <a:buFont typeface="Arial" panose="020B0604020202020204" pitchFamily="34" charset="0"/>
              <a:buChar char="•"/>
            </a:pPr>
            <a:r>
              <a:rPr lang="en-US" sz="2200" b="1" dirty="0" smtClean="0">
                <a:solidFill>
                  <a:srgbClr val="002060"/>
                </a:solidFill>
              </a:rPr>
              <a:t>Careers in Technology </a:t>
            </a:r>
          </a:p>
          <a:p>
            <a:pPr marL="800100" lvl="1" indent="-342900">
              <a:lnSpc>
                <a:spcPct val="150000"/>
              </a:lnSpc>
              <a:buFont typeface="Arial" panose="020B0604020202020204" pitchFamily="34" charset="0"/>
              <a:buChar char="•"/>
            </a:pPr>
            <a:r>
              <a:rPr lang="en-US" sz="2200" dirty="0" smtClean="0">
                <a:solidFill>
                  <a:srgbClr val="002060"/>
                </a:solidFill>
              </a:rPr>
              <a:t>Advanced Coursework </a:t>
            </a:r>
          </a:p>
          <a:p>
            <a:pPr marL="1257300" lvl="2" indent="-342900">
              <a:lnSpc>
                <a:spcPct val="150000"/>
              </a:lnSpc>
              <a:buFont typeface="Arial" panose="020B0604020202020204" pitchFamily="34" charset="0"/>
              <a:buChar char="•"/>
            </a:pPr>
            <a:r>
              <a:rPr lang="en-US" sz="2200" b="1" dirty="0" smtClean="0">
                <a:solidFill>
                  <a:srgbClr val="002060"/>
                </a:solidFill>
              </a:rPr>
              <a:t>Google IT Support Professional Certificate </a:t>
            </a:r>
          </a:p>
          <a:p>
            <a:pPr lvl="1">
              <a:lnSpc>
                <a:spcPct val="150000"/>
              </a:lnSpc>
            </a:pPr>
            <a:endParaRPr lang="en-US" sz="2200" dirty="0" smtClean="0">
              <a:solidFill>
                <a:srgbClr val="002060"/>
              </a:solidFill>
            </a:endParaRPr>
          </a:p>
        </p:txBody>
      </p:sp>
      <p:pic>
        <p:nvPicPr>
          <p:cNvPr id="2" name="Picture 1"/>
          <p:cNvPicPr>
            <a:picLocks noChangeAspect="1"/>
          </p:cNvPicPr>
          <p:nvPr/>
        </p:nvPicPr>
        <p:blipFill>
          <a:blip r:embed="rId3"/>
          <a:stretch>
            <a:fillRect/>
          </a:stretch>
        </p:blipFill>
        <p:spPr>
          <a:xfrm>
            <a:off x="7076303" y="4544389"/>
            <a:ext cx="2940393" cy="1429651"/>
          </a:xfrm>
          <a:prstGeom prst="rect">
            <a:avLst/>
          </a:prstGeom>
        </p:spPr>
      </p:pic>
      <p:sp>
        <p:nvSpPr>
          <p:cNvPr id="3" name="AutoShape 2" descr="Image result for northstar assessment"/>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4"/>
          <a:stretch>
            <a:fillRect/>
          </a:stretch>
        </p:blipFill>
        <p:spPr>
          <a:xfrm>
            <a:off x="6104238" y="850138"/>
            <a:ext cx="3424752" cy="1150433"/>
          </a:xfrm>
          <a:prstGeom prst="rect">
            <a:avLst/>
          </a:prstGeom>
        </p:spPr>
      </p:pic>
      <p:pic>
        <p:nvPicPr>
          <p:cNvPr id="9" name="Picture 8"/>
          <p:cNvPicPr>
            <a:picLocks noChangeAspect="1"/>
          </p:cNvPicPr>
          <p:nvPr/>
        </p:nvPicPr>
        <p:blipFill>
          <a:blip r:embed="rId5"/>
          <a:stretch>
            <a:fillRect/>
          </a:stretch>
        </p:blipFill>
        <p:spPr>
          <a:xfrm>
            <a:off x="8971005" y="2366319"/>
            <a:ext cx="1977724" cy="1977724"/>
          </a:xfrm>
          <a:prstGeom prst="rect">
            <a:avLst/>
          </a:prstGeom>
        </p:spPr>
      </p:pic>
    </p:spTree>
    <p:extLst>
      <p:ext uri="{BB962C8B-B14F-4D97-AF65-F5344CB8AC3E}">
        <p14:creationId xmlns:p14="http://schemas.microsoft.com/office/powerpoint/2010/main" val="11457590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920646"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mn-lt"/>
              </a:rPr>
              <a:t>Training Services</a:t>
            </a:r>
            <a:r>
              <a:rPr lang="en-US" b="1" dirty="0" smtClean="0">
                <a:solidFill>
                  <a:schemeClr val="bg1"/>
                </a:solidFill>
                <a:latin typeface="+mn-lt"/>
              </a:rPr>
              <a:t/>
            </a:r>
            <a:br>
              <a:rPr lang="en-US" b="1" dirty="0" smtClean="0">
                <a:solidFill>
                  <a:schemeClr val="bg1"/>
                </a:solidFill>
                <a:latin typeface="+mn-lt"/>
              </a:rPr>
            </a:br>
            <a:r>
              <a:rPr lang="en-US" sz="3200" b="1" i="1" dirty="0" smtClean="0">
                <a:solidFill>
                  <a:schemeClr val="accent5">
                    <a:lumMod val="60000"/>
                    <a:lumOff val="40000"/>
                  </a:schemeClr>
                </a:solidFill>
                <a:latin typeface="+mn-lt"/>
              </a:rPr>
              <a:t>Youth Services</a:t>
            </a:r>
            <a:endParaRPr lang="en-US" sz="3200" b="1" i="1" dirty="0">
              <a:solidFill>
                <a:schemeClr val="accent5">
                  <a:lumMod val="60000"/>
                  <a:lumOff val="40000"/>
                </a:schemeClr>
              </a:solidFill>
              <a:latin typeface="+mn-lt"/>
            </a:endParaRPr>
          </a:p>
        </p:txBody>
      </p:sp>
      <p:sp>
        <p:nvSpPr>
          <p:cNvPr id="4" name="Rectangle 3"/>
          <p:cNvSpPr/>
          <p:nvPr/>
        </p:nvSpPr>
        <p:spPr>
          <a:xfrm>
            <a:off x="595718" y="2000572"/>
            <a:ext cx="7200130" cy="3139321"/>
          </a:xfrm>
          <a:prstGeom prst="rect">
            <a:avLst/>
          </a:prstGeom>
        </p:spPr>
        <p:txBody>
          <a:bodyPr wrap="square">
            <a:spAutoFit/>
          </a:bodyPr>
          <a:lstStyle/>
          <a:p>
            <a:pPr marL="800100" lvl="1" indent="-342900">
              <a:lnSpc>
                <a:spcPct val="150000"/>
              </a:lnSpc>
              <a:buFont typeface="Arial" panose="020B0604020202020204" pitchFamily="34" charset="0"/>
              <a:buChar char="•"/>
            </a:pPr>
            <a:r>
              <a:rPr lang="en-US" sz="2200" dirty="0" err="1" smtClean="0">
                <a:solidFill>
                  <a:srgbClr val="002060"/>
                </a:solidFill>
              </a:rPr>
              <a:t>YouthHQ</a:t>
            </a:r>
            <a:endParaRPr lang="en-US" sz="2200" dirty="0" smtClean="0">
              <a:solidFill>
                <a:srgbClr val="002060"/>
              </a:solidFill>
            </a:endParaRPr>
          </a:p>
          <a:p>
            <a:pPr marL="800100" lvl="1" indent="-342900">
              <a:lnSpc>
                <a:spcPct val="150000"/>
              </a:lnSpc>
              <a:buFont typeface="Arial" panose="020B0604020202020204" pitchFamily="34" charset="0"/>
              <a:buChar char="•"/>
            </a:pPr>
            <a:r>
              <a:rPr lang="en-US" sz="2200" dirty="0" smtClean="0">
                <a:solidFill>
                  <a:srgbClr val="002060"/>
                </a:solidFill>
              </a:rPr>
              <a:t>Pre-Employment Transition Services </a:t>
            </a:r>
          </a:p>
          <a:p>
            <a:pPr marL="800100" lvl="1" indent="-342900">
              <a:lnSpc>
                <a:spcPct val="150000"/>
              </a:lnSpc>
              <a:buFont typeface="Arial" panose="020B0604020202020204" pitchFamily="34" charset="0"/>
              <a:buChar char="•"/>
            </a:pPr>
            <a:r>
              <a:rPr lang="en-US" sz="2200" dirty="0" smtClean="0">
                <a:solidFill>
                  <a:srgbClr val="002060"/>
                </a:solidFill>
              </a:rPr>
              <a:t>Project Search</a:t>
            </a:r>
          </a:p>
          <a:p>
            <a:pPr marL="800100" lvl="1" indent="-342900">
              <a:lnSpc>
                <a:spcPct val="150000"/>
              </a:lnSpc>
              <a:buFont typeface="Arial" panose="020B0604020202020204" pitchFamily="34" charset="0"/>
              <a:buChar char="•"/>
            </a:pPr>
            <a:r>
              <a:rPr lang="en-US" sz="2200" dirty="0" smtClean="0">
                <a:solidFill>
                  <a:srgbClr val="002060"/>
                </a:solidFill>
              </a:rPr>
              <a:t>Science Club &amp; Camp </a:t>
            </a:r>
          </a:p>
          <a:p>
            <a:pPr marL="800100" lvl="1" indent="-342900">
              <a:lnSpc>
                <a:spcPct val="150000"/>
              </a:lnSpc>
              <a:buFont typeface="Arial" panose="020B0604020202020204" pitchFamily="34" charset="0"/>
              <a:buChar char="•"/>
            </a:pPr>
            <a:r>
              <a:rPr lang="en-US" sz="2200" dirty="0" smtClean="0">
                <a:solidFill>
                  <a:srgbClr val="002060"/>
                </a:solidFill>
              </a:rPr>
              <a:t>Youth Mentoring </a:t>
            </a:r>
          </a:p>
          <a:p>
            <a:pPr marL="800100" lvl="1" indent="-342900">
              <a:lnSpc>
                <a:spcPct val="150000"/>
              </a:lnSpc>
              <a:buFont typeface="Arial" panose="020B0604020202020204" pitchFamily="34" charset="0"/>
              <a:buChar char="•"/>
            </a:pPr>
            <a:r>
              <a:rPr lang="en-US" sz="2200" dirty="0" smtClean="0">
                <a:solidFill>
                  <a:srgbClr val="002060"/>
                </a:solidFill>
              </a:rPr>
              <a:t>Youth to Work  </a:t>
            </a:r>
            <a:endParaRPr lang="en-US" sz="2200" dirty="0">
              <a:solidFill>
                <a:srgbClr val="002060"/>
              </a:solidFill>
            </a:endParaRPr>
          </a:p>
        </p:txBody>
      </p:sp>
      <p:sp>
        <p:nvSpPr>
          <p:cNvPr id="2" name="TextBox 1"/>
          <p:cNvSpPr txBox="1"/>
          <p:nvPr/>
        </p:nvSpPr>
        <p:spPr>
          <a:xfrm>
            <a:off x="2003021" y="6155556"/>
            <a:ext cx="7694341" cy="464871"/>
          </a:xfrm>
          <a:prstGeom prst="rect">
            <a:avLst/>
          </a:prstGeom>
          <a:noFill/>
        </p:spPr>
        <p:txBody>
          <a:bodyPr wrap="square" rtlCol="0">
            <a:spAutoFit/>
          </a:bodyPr>
          <a:lstStyle/>
          <a:p>
            <a:pPr lvl="2">
              <a:lnSpc>
                <a:spcPct val="150000"/>
              </a:lnSpc>
            </a:pPr>
            <a:r>
              <a:rPr lang="en-US" i="1" dirty="0">
                <a:solidFill>
                  <a:srgbClr val="002060"/>
                </a:solidFill>
              </a:rPr>
              <a:t>Goodwill Youth Programs: Building Tomorrow’s Workforce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0292" y="3089189"/>
            <a:ext cx="5088584" cy="2194946"/>
          </a:xfrm>
          <a:prstGeom prst="rect">
            <a:avLst/>
          </a:prstGeom>
        </p:spPr>
      </p:pic>
    </p:spTree>
    <p:extLst>
      <p:ext uri="{BB962C8B-B14F-4D97-AF65-F5344CB8AC3E}">
        <p14:creationId xmlns:p14="http://schemas.microsoft.com/office/powerpoint/2010/main" val="30547317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920646"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mn-lt"/>
              </a:rPr>
              <a:t>Training Services</a:t>
            </a:r>
            <a:r>
              <a:rPr lang="en-US" b="1" dirty="0" smtClean="0">
                <a:solidFill>
                  <a:schemeClr val="bg1"/>
                </a:solidFill>
                <a:latin typeface="+mn-lt"/>
              </a:rPr>
              <a:t/>
            </a:r>
            <a:br>
              <a:rPr lang="en-US" b="1" dirty="0" smtClean="0">
                <a:solidFill>
                  <a:schemeClr val="bg1"/>
                </a:solidFill>
                <a:latin typeface="+mn-lt"/>
              </a:rPr>
            </a:br>
            <a:r>
              <a:rPr lang="en-US" sz="3200" b="1" i="1" dirty="0" smtClean="0">
                <a:solidFill>
                  <a:schemeClr val="accent5">
                    <a:lumMod val="60000"/>
                    <a:lumOff val="40000"/>
                  </a:schemeClr>
                </a:solidFill>
                <a:latin typeface="+mn-lt"/>
              </a:rPr>
              <a:t>Older Worker Services</a:t>
            </a:r>
            <a:endParaRPr lang="en-US" sz="3200" b="1" i="1" dirty="0">
              <a:solidFill>
                <a:schemeClr val="accent5">
                  <a:lumMod val="60000"/>
                  <a:lumOff val="40000"/>
                </a:schemeClr>
              </a:solidFill>
              <a:latin typeface="+mn-lt"/>
            </a:endParaRPr>
          </a:p>
        </p:txBody>
      </p:sp>
      <p:sp>
        <p:nvSpPr>
          <p:cNvPr id="4" name="Rectangle 3"/>
          <p:cNvSpPr/>
          <p:nvPr/>
        </p:nvSpPr>
        <p:spPr>
          <a:xfrm>
            <a:off x="595718" y="2000572"/>
            <a:ext cx="7200130" cy="3647152"/>
          </a:xfrm>
          <a:prstGeom prst="rect">
            <a:avLst/>
          </a:prstGeom>
        </p:spPr>
        <p:txBody>
          <a:bodyPr wrap="square">
            <a:spAutoFit/>
          </a:bodyPr>
          <a:lstStyle/>
          <a:p>
            <a:pPr marL="800100" lvl="1" indent="-342900">
              <a:lnSpc>
                <a:spcPct val="150000"/>
              </a:lnSpc>
              <a:buFont typeface="Arial" panose="020B0604020202020204" pitchFamily="34" charset="0"/>
              <a:buChar char="•"/>
            </a:pPr>
            <a:r>
              <a:rPr lang="en-US" sz="2200" dirty="0">
                <a:solidFill>
                  <a:srgbClr val="002060"/>
                </a:solidFill>
              </a:rPr>
              <a:t>P</a:t>
            </a:r>
            <a:r>
              <a:rPr lang="en-US" sz="2200" dirty="0" smtClean="0">
                <a:solidFill>
                  <a:srgbClr val="002060"/>
                </a:solidFill>
              </a:rPr>
              <a:t>art-time </a:t>
            </a:r>
            <a:r>
              <a:rPr lang="en-US" sz="2200" dirty="0">
                <a:solidFill>
                  <a:srgbClr val="002060"/>
                </a:solidFill>
              </a:rPr>
              <a:t>employment and training in community service positions </a:t>
            </a:r>
            <a:endParaRPr lang="en-US" sz="2200" dirty="0" smtClean="0">
              <a:solidFill>
                <a:srgbClr val="002060"/>
              </a:solidFill>
            </a:endParaRPr>
          </a:p>
          <a:p>
            <a:pPr marL="800100" lvl="1" indent="-342900">
              <a:lnSpc>
                <a:spcPct val="150000"/>
              </a:lnSpc>
              <a:buFont typeface="Arial" panose="020B0604020202020204" pitchFamily="34" charset="0"/>
              <a:buChar char="•"/>
            </a:pPr>
            <a:r>
              <a:rPr lang="en-US" sz="2200" dirty="0" smtClean="0">
                <a:solidFill>
                  <a:srgbClr val="002060"/>
                </a:solidFill>
              </a:rPr>
              <a:t>Partner with </a:t>
            </a:r>
            <a:r>
              <a:rPr lang="en-US" sz="2200" dirty="0">
                <a:solidFill>
                  <a:srgbClr val="002060"/>
                </a:solidFill>
              </a:rPr>
              <a:t>a local non-profit organization (including local government and educational facilities</a:t>
            </a:r>
            <a:r>
              <a:rPr lang="en-US" sz="2200" dirty="0" smtClean="0">
                <a:solidFill>
                  <a:srgbClr val="002060"/>
                </a:solidFill>
              </a:rPr>
              <a:t>).</a:t>
            </a:r>
          </a:p>
          <a:p>
            <a:pPr marL="800100" lvl="1" indent="-342900">
              <a:lnSpc>
                <a:spcPct val="150000"/>
              </a:lnSpc>
              <a:buFont typeface="Arial" panose="020B0604020202020204" pitchFamily="34" charset="0"/>
              <a:buChar char="•"/>
            </a:pPr>
            <a:r>
              <a:rPr lang="en-US" sz="2200" dirty="0" smtClean="0">
                <a:solidFill>
                  <a:srgbClr val="002060"/>
                </a:solidFill>
              </a:rPr>
              <a:t>Individuals must be </a:t>
            </a:r>
            <a:r>
              <a:rPr lang="en-US" sz="2200" dirty="0">
                <a:solidFill>
                  <a:srgbClr val="002060"/>
                </a:solidFill>
              </a:rPr>
              <a:t>55 and older </a:t>
            </a:r>
            <a:r>
              <a:rPr lang="en-US" sz="2200" dirty="0" smtClean="0">
                <a:solidFill>
                  <a:srgbClr val="002060"/>
                </a:solidFill>
              </a:rPr>
              <a:t>and </a:t>
            </a:r>
            <a:r>
              <a:rPr lang="en-US" sz="2200" dirty="0">
                <a:solidFill>
                  <a:srgbClr val="002060"/>
                </a:solidFill>
              </a:rPr>
              <a:t>meet income guideline</a:t>
            </a:r>
          </a:p>
          <a:p>
            <a:pPr marL="800100" lvl="1" indent="-342900">
              <a:lnSpc>
                <a:spcPct val="150000"/>
              </a:lnSpc>
              <a:buFont typeface="Arial" panose="020B0604020202020204" pitchFamily="34" charset="0"/>
              <a:buChar char="•"/>
            </a:pPr>
            <a:endParaRPr lang="en-US" sz="2200" dirty="0" smtClean="0">
              <a:solidFill>
                <a:srgbClr val="002060"/>
              </a:solidFill>
            </a:endParaRPr>
          </a:p>
        </p:txBody>
      </p:sp>
      <p:sp>
        <p:nvSpPr>
          <p:cNvPr id="2" name="TextBox 1"/>
          <p:cNvSpPr txBox="1"/>
          <p:nvPr/>
        </p:nvSpPr>
        <p:spPr>
          <a:xfrm>
            <a:off x="760474" y="5843755"/>
            <a:ext cx="8540043" cy="369332"/>
          </a:xfrm>
          <a:prstGeom prst="rect">
            <a:avLst/>
          </a:prstGeom>
          <a:noFill/>
        </p:spPr>
        <p:txBody>
          <a:bodyPr wrap="square" rtlCol="0">
            <a:spAutoFit/>
          </a:bodyPr>
          <a:lstStyle/>
          <a:p>
            <a:pPr algn="ctr"/>
            <a:r>
              <a:rPr lang="en-US" i="1" dirty="0"/>
              <a:t>The Goodwill Industries of the Valleys older worker program supports local businesses</a:t>
            </a:r>
          </a:p>
        </p:txBody>
      </p:sp>
      <p:sp>
        <p:nvSpPr>
          <p:cNvPr id="3" name="TextBox 2"/>
          <p:cNvSpPr txBox="1"/>
          <p:nvPr/>
        </p:nvSpPr>
        <p:spPr>
          <a:xfrm>
            <a:off x="2653991" y="1123839"/>
            <a:ext cx="7337502" cy="547714"/>
          </a:xfrm>
          <a:prstGeom prst="rect">
            <a:avLst/>
          </a:prstGeom>
          <a:noFill/>
        </p:spPr>
        <p:txBody>
          <a:bodyPr wrap="square" rtlCol="0">
            <a:spAutoFit/>
          </a:bodyPr>
          <a:lstStyle/>
          <a:p>
            <a:pPr lvl="1" algn="ctr">
              <a:lnSpc>
                <a:spcPct val="150000"/>
              </a:lnSpc>
            </a:pPr>
            <a:r>
              <a:rPr lang="en-US" sz="2200" b="1" dirty="0">
                <a:solidFill>
                  <a:srgbClr val="002060"/>
                </a:solidFill>
              </a:rPr>
              <a:t>Senior Community Service Employment Program (SCSEP</a:t>
            </a:r>
            <a:r>
              <a:rPr lang="en-US" sz="2200" dirty="0">
                <a:solidFill>
                  <a:srgbClr val="002060"/>
                </a:solidFill>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3704" y="2092411"/>
            <a:ext cx="3158696" cy="3064475"/>
          </a:xfrm>
          <a:prstGeom prst="rect">
            <a:avLst/>
          </a:prstGeom>
        </p:spPr>
      </p:pic>
    </p:spTree>
    <p:extLst>
      <p:ext uri="{BB962C8B-B14F-4D97-AF65-F5344CB8AC3E}">
        <p14:creationId xmlns:p14="http://schemas.microsoft.com/office/powerpoint/2010/main" val="32975418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920646"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latin typeface="+mn-lt"/>
              </a:rPr>
              <a:t>Partnership Opportunities </a:t>
            </a:r>
            <a:br>
              <a:rPr lang="en-US" b="1" dirty="0" smtClean="0">
                <a:solidFill>
                  <a:schemeClr val="bg1"/>
                </a:solidFill>
                <a:latin typeface="+mn-lt"/>
              </a:rPr>
            </a:br>
            <a:endParaRPr lang="en-US" sz="3200" b="1" i="1" dirty="0">
              <a:solidFill>
                <a:schemeClr val="accent5">
                  <a:lumMod val="60000"/>
                  <a:lumOff val="40000"/>
                </a:schemeClr>
              </a:solidFill>
              <a:latin typeface="+mn-lt"/>
            </a:endParaRPr>
          </a:p>
        </p:txBody>
      </p:sp>
      <p:sp>
        <p:nvSpPr>
          <p:cNvPr id="4" name="Rectangle 3"/>
          <p:cNvSpPr/>
          <p:nvPr/>
        </p:nvSpPr>
        <p:spPr>
          <a:xfrm>
            <a:off x="595718" y="1325563"/>
            <a:ext cx="8511706" cy="3647152"/>
          </a:xfrm>
          <a:prstGeom prst="rect">
            <a:avLst/>
          </a:prstGeom>
        </p:spPr>
        <p:txBody>
          <a:bodyPr wrap="square">
            <a:spAutoFit/>
          </a:bodyPr>
          <a:lstStyle/>
          <a:p>
            <a:pPr marL="800100" lvl="1" indent="-342900">
              <a:lnSpc>
                <a:spcPct val="150000"/>
              </a:lnSpc>
              <a:buFont typeface="Arial" panose="020B0604020202020204" pitchFamily="34" charset="0"/>
              <a:buChar char="•"/>
            </a:pPr>
            <a:r>
              <a:rPr lang="en-US" sz="2200" dirty="0" smtClean="0">
                <a:solidFill>
                  <a:srgbClr val="002060"/>
                </a:solidFill>
              </a:rPr>
              <a:t>Work – Based Learning Opportunities </a:t>
            </a:r>
          </a:p>
          <a:p>
            <a:pPr marL="800100" lvl="1" indent="-342900">
              <a:lnSpc>
                <a:spcPct val="150000"/>
              </a:lnSpc>
              <a:buFont typeface="Arial" panose="020B0604020202020204" pitchFamily="34" charset="0"/>
              <a:buChar char="•"/>
            </a:pPr>
            <a:r>
              <a:rPr lang="en-US" sz="2200" dirty="0" smtClean="0">
                <a:solidFill>
                  <a:srgbClr val="002060"/>
                </a:solidFill>
              </a:rPr>
              <a:t>Become a Mentor </a:t>
            </a:r>
          </a:p>
          <a:p>
            <a:pPr marL="800100" lvl="1" indent="-342900">
              <a:lnSpc>
                <a:spcPct val="150000"/>
              </a:lnSpc>
              <a:buFont typeface="Arial" panose="020B0604020202020204" pitchFamily="34" charset="0"/>
              <a:buChar char="•"/>
            </a:pPr>
            <a:r>
              <a:rPr lang="en-US" sz="2200" dirty="0" smtClean="0">
                <a:solidFill>
                  <a:srgbClr val="002060"/>
                </a:solidFill>
              </a:rPr>
              <a:t>Mock Interviews </a:t>
            </a:r>
          </a:p>
          <a:p>
            <a:pPr marL="800100" lvl="1" indent="-342900">
              <a:lnSpc>
                <a:spcPct val="150000"/>
              </a:lnSpc>
              <a:buFont typeface="Arial" panose="020B0604020202020204" pitchFamily="34" charset="0"/>
              <a:buChar char="•"/>
            </a:pPr>
            <a:r>
              <a:rPr lang="en-US" sz="2200" dirty="0" smtClean="0">
                <a:solidFill>
                  <a:srgbClr val="002060"/>
                </a:solidFill>
              </a:rPr>
              <a:t>Facility Tours</a:t>
            </a:r>
          </a:p>
          <a:p>
            <a:pPr marL="800100" lvl="1" indent="-342900">
              <a:lnSpc>
                <a:spcPct val="150000"/>
              </a:lnSpc>
              <a:buFont typeface="Arial" panose="020B0604020202020204" pitchFamily="34" charset="0"/>
              <a:buChar char="•"/>
            </a:pPr>
            <a:r>
              <a:rPr lang="en-US" sz="2200" dirty="0" smtClean="0">
                <a:solidFill>
                  <a:srgbClr val="002060"/>
                </a:solidFill>
              </a:rPr>
              <a:t>Paid Internships </a:t>
            </a:r>
          </a:p>
          <a:p>
            <a:pPr marL="800100" lvl="1" indent="-342900">
              <a:lnSpc>
                <a:spcPct val="150000"/>
              </a:lnSpc>
              <a:buFont typeface="Arial" panose="020B0604020202020204" pitchFamily="34" charset="0"/>
              <a:buChar char="•"/>
            </a:pPr>
            <a:r>
              <a:rPr lang="en-US" sz="2200" dirty="0" smtClean="0">
                <a:solidFill>
                  <a:srgbClr val="002060"/>
                </a:solidFill>
              </a:rPr>
              <a:t>Business Advisory Committees </a:t>
            </a:r>
          </a:p>
          <a:p>
            <a:pPr marL="800100" lvl="1" indent="-342900">
              <a:lnSpc>
                <a:spcPct val="150000"/>
              </a:lnSpc>
              <a:buFont typeface="Arial" panose="020B0604020202020204" pitchFamily="34" charset="0"/>
              <a:buChar char="•"/>
            </a:pPr>
            <a:r>
              <a:rPr lang="en-US" sz="2200" dirty="0" smtClean="0">
                <a:solidFill>
                  <a:srgbClr val="002060"/>
                </a:solidFill>
              </a:rPr>
              <a:t>Direct Placement</a:t>
            </a:r>
          </a:p>
        </p:txBody>
      </p:sp>
    </p:spTree>
    <p:extLst>
      <p:ext uri="{BB962C8B-B14F-4D97-AF65-F5344CB8AC3E}">
        <p14:creationId xmlns:p14="http://schemas.microsoft.com/office/powerpoint/2010/main" val="12582093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93275" y="1260389"/>
            <a:ext cx="7770341" cy="4346781"/>
          </a:xfrm>
        </p:spPr>
        <p:txBody>
          <a:bodyPr/>
          <a:lstStyle/>
          <a:p>
            <a:pPr marL="0" indent="0" algn="ctr">
              <a:spcBef>
                <a:spcPct val="50000"/>
              </a:spcBef>
              <a:buNone/>
            </a:pPr>
            <a:r>
              <a:rPr lang="en-US" altLang="en-US" sz="3000" dirty="0" smtClean="0">
                <a:solidFill>
                  <a:srgbClr val="19468D"/>
                </a:solidFill>
              </a:rPr>
              <a:t>Visit us online at </a:t>
            </a:r>
            <a:r>
              <a:rPr lang="en-US" altLang="en-US" sz="3000" dirty="0" smtClean="0">
                <a:solidFill>
                  <a:srgbClr val="19468D"/>
                </a:solidFill>
                <a:hlinkClick r:id="rId3"/>
              </a:rPr>
              <a:t>www.goodwillvalleys.com</a:t>
            </a:r>
            <a:r>
              <a:rPr lang="en-US" altLang="en-US" sz="3000" dirty="0" smtClean="0">
                <a:solidFill>
                  <a:srgbClr val="19468D"/>
                </a:solidFill>
              </a:rPr>
              <a:t> </a:t>
            </a:r>
            <a:endParaRPr lang="en-US" altLang="en-US" dirty="0" smtClean="0"/>
          </a:p>
          <a:p>
            <a:pPr marL="0" indent="0" algn="ctr">
              <a:spcBef>
                <a:spcPct val="50000"/>
              </a:spcBef>
              <a:buNone/>
            </a:pPr>
            <a:endParaRPr lang="en-US" altLang="en-US" sz="2500" dirty="0" smtClean="0">
              <a:solidFill>
                <a:srgbClr val="19468D"/>
              </a:solidFill>
            </a:endParaRPr>
          </a:p>
          <a:p>
            <a:pPr marL="0" indent="0" algn="ctr">
              <a:spcBef>
                <a:spcPct val="50000"/>
              </a:spcBef>
              <a:buNone/>
            </a:pPr>
            <a:r>
              <a:rPr lang="en-US" altLang="en-US" sz="2500" dirty="0" smtClean="0">
                <a:solidFill>
                  <a:srgbClr val="19468D"/>
                </a:solidFill>
              </a:rPr>
              <a:t>Take </a:t>
            </a:r>
            <a:r>
              <a:rPr lang="en-US" altLang="en-US" sz="2500" dirty="0">
                <a:solidFill>
                  <a:srgbClr val="19468D"/>
                </a:solidFill>
              </a:rPr>
              <a:t>a Real Goodwill Tour – Tours are scheduled monthly.  Space is limited so sign up today!</a:t>
            </a:r>
          </a:p>
          <a:p>
            <a:pPr marL="0" indent="0">
              <a:spcBef>
                <a:spcPct val="50000"/>
              </a:spcBef>
              <a:buNone/>
            </a:pPr>
            <a:endParaRPr lang="en-US" altLang="en-US" sz="3000" dirty="0" smtClean="0">
              <a:solidFill>
                <a:srgbClr val="19468D"/>
              </a:solidFill>
            </a:endParaRPr>
          </a:p>
        </p:txBody>
      </p:sp>
      <p:sp>
        <p:nvSpPr>
          <p:cNvPr id="6" name="Title 1"/>
          <p:cNvSpPr txBox="1">
            <a:spLocks/>
          </p:cNvSpPr>
          <p:nvPr/>
        </p:nvSpPr>
        <p:spPr>
          <a:xfrm>
            <a:off x="920646"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latin typeface="+mn-lt"/>
              </a:rPr>
              <a:t>Want to Know More?</a:t>
            </a:r>
            <a:br>
              <a:rPr lang="en-US" b="1" dirty="0" smtClean="0">
                <a:solidFill>
                  <a:schemeClr val="bg1"/>
                </a:solidFill>
                <a:latin typeface="+mn-lt"/>
              </a:rPr>
            </a:br>
            <a:endParaRPr lang="en-US" sz="3200" b="1" i="1" dirty="0">
              <a:solidFill>
                <a:schemeClr val="accent5">
                  <a:lumMod val="60000"/>
                  <a:lumOff val="40000"/>
                </a:schemeClr>
              </a:solidFill>
              <a:latin typeface="+mn-lt"/>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8146" y="3797420"/>
            <a:ext cx="7770341" cy="1809750"/>
          </a:xfrm>
          <a:prstGeom prst="rect">
            <a:avLst/>
          </a:prstGeom>
        </p:spPr>
      </p:pic>
    </p:spTree>
    <p:extLst>
      <p:ext uri="{BB962C8B-B14F-4D97-AF65-F5344CB8AC3E}">
        <p14:creationId xmlns:p14="http://schemas.microsoft.com/office/powerpoint/2010/main" val="8714331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kern="0" dirty="0" smtClean="0">
                <a:solidFill>
                  <a:schemeClr val="bg1"/>
                </a:solidFill>
                <a:latin typeface="+mn-lt"/>
              </a:rPr>
              <a:t>Questions</a:t>
            </a:r>
            <a:r>
              <a:rPr lang="en-US" altLang="en-US" b="1" kern="0" dirty="0">
                <a:solidFill>
                  <a:schemeClr val="bg1"/>
                </a:solidFill>
                <a:latin typeface="+mn-lt"/>
              </a:rPr>
              <a:t>?</a:t>
            </a:r>
            <a:r>
              <a:rPr lang="en-US" altLang="en-US" kern="0" dirty="0">
                <a:solidFill>
                  <a:srgbClr val="19468D"/>
                </a:solidFill>
                <a:latin typeface="Myriad Pro" panose="020B0503030403020204" pitchFamily="34" charset="0"/>
              </a:rPr>
              <a:t/>
            </a:r>
            <a:br>
              <a:rPr lang="en-US" altLang="en-US" kern="0" dirty="0">
                <a:solidFill>
                  <a:srgbClr val="19468D"/>
                </a:solidFill>
                <a:latin typeface="Myriad Pro" panose="020B0503030403020204" pitchFamily="34" charset="0"/>
              </a:rPr>
            </a:br>
            <a:endParaRPr lang="en-US" dirty="0"/>
          </a:p>
        </p:txBody>
      </p:sp>
      <p:sp>
        <p:nvSpPr>
          <p:cNvPr id="3" name="Content Placeholder 2"/>
          <p:cNvSpPr>
            <a:spLocks noGrp="1"/>
          </p:cNvSpPr>
          <p:nvPr>
            <p:ph idx="1"/>
          </p:nvPr>
        </p:nvSpPr>
        <p:spPr>
          <a:xfrm>
            <a:off x="766120" y="1491049"/>
            <a:ext cx="10906898" cy="3328087"/>
          </a:xfrm>
        </p:spPr>
        <p:txBody>
          <a:bodyPr>
            <a:normAutofit/>
          </a:bodyPr>
          <a:lstStyle/>
          <a:p>
            <a:pPr marL="0" indent="0" algn="ctr">
              <a:spcBef>
                <a:spcPct val="50000"/>
              </a:spcBef>
              <a:buNone/>
            </a:pPr>
            <a:endParaRPr lang="en-US" sz="3200" b="1" dirty="0"/>
          </a:p>
          <a:p>
            <a:pPr marL="0" indent="0" algn="ctr">
              <a:spcBef>
                <a:spcPct val="50000"/>
              </a:spcBef>
              <a:buNone/>
            </a:pPr>
            <a:r>
              <a:rPr lang="en-US" sz="3200" b="1" dirty="0" smtClean="0"/>
              <a:t>Zenith Barrett, Senior Director </a:t>
            </a:r>
            <a:r>
              <a:rPr lang="en-US" sz="3200" b="1" dirty="0"/>
              <a:t>of B</a:t>
            </a:r>
            <a:r>
              <a:rPr lang="en-US" sz="3200" b="1" dirty="0" smtClean="0"/>
              <a:t>usiness and Community Engagement</a:t>
            </a:r>
          </a:p>
          <a:p>
            <a:pPr marL="0" indent="0" algn="ctr">
              <a:spcBef>
                <a:spcPct val="50000"/>
              </a:spcBef>
              <a:buNone/>
            </a:pPr>
            <a:endParaRPr lang="en-US" sz="3200" b="1" dirty="0" smtClean="0"/>
          </a:p>
          <a:p>
            <a:pPr marL="0" indent="0" algn="ctr">
              <a:spcBef>
                <a:spcPct val="50000"/>
              </a:spcBef>
              <a:buNone/>
            </a:pPr>
            <a:r>
              <a:rPr lang="en-US" sz="3200" dirty="0" smtClean="0"/>
              <a:t>(540) 581.0620 |  info@goodwillvalleys.com</a:t>
            </a:r>
            <a:endParaRPr lang="en-US" sz="3200" dirty="0"/>
          </a:p>
        </p:txBody>
      </p:sp>
      <p:sp>
        <p:nvSpPr>
          <p:cNvPr id="4" name="Title 1"/>
          <p:cNvSpPr txBox="1">
            <a:spLocks/>
          </p:cNvSpPr>
          <p:nvPr/>
        </p:nvSpPr>
        <p:spPr>
          <a:xfrm>
            <a:off x="675504" y="4644050"/>
            <a:ext cx="114341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dirty="0" smtClean="0">
                <a:solidFill>
                  <a:schemeClr val="bg1"/>
                </a:solidFill>
                <a:effectLst>
                  <a:outerShdw blurRad="38100" dist="38100" dir="2700000" algn="tl">
                    <a:srgbClr val="000000">
                      <a:alpha val="43137"/>
                    </a:srgbClr>
                  </a:outerShdw>
                </a:effectLst>
                <a:latin typeface="+mn-lt"/>
              </a:rPr>
              <a:t>Goodwill: One Local RESOURCE</a:t>
            </a:r>
            <a:r>
              <a:rPr lang="en-US" sz="3200" b="1" i="1" dirty="0" smtClean="0">
                <a:solidFill>
                  <a:schemeClr val="bg1"/>
                </a:solidFill>
                <a:effectLst>
                  <a:outerShdw blurRad="38100" dist="38100" dir="2700000" algn="tl">
                    <a:srgbClr val="000000">
                      <a:alpha val="43137"/>
                    </a:srgbClr>
                  </a:outerShdw>
                </a:effectLst>
                <a:latin typeface="+mn-lt"/>
              </a:rPr>
              <a:t/>
            </a:r>
            <a:br>
              <a:rPr lang="en-US" sz="3200" b="1" i="1" dirty="0" smtClean="0">
                <a:solidFill>
                  <a:schemeClr val="bg1"/>
                </a:solidFill>
                <a:effectLst>
                  <a:outerShdw blurRad="38100" dist="38100" dir="2700000" algn="tl">
                    <a:srgbClr val="000000">
                      <a:alpha val="43137"/>
                    </a:srgbClr>
                  </a:outerShdw>
                </a:effectLst>
                <a:latin typeface="+mn-lt"/>
              </a:rPr>
            </a:br>
            <a:r>
              <a:rPr lang="en-US" sz="3200" i="1" dirty="0" smtClean="0">
                <a:solidFill>
                  <a:schemeClr val="bg1"/>
                </a:solidFill>
                <a:effectLst>
                  <a:outerShdw blurRad="38100" dist="38100" dir="2700000" algn="tl">
                    <a:srgbClr val="000000">
                      <a:alpha val="43137"/>
                    </a:srgbClr>
                  </a:outerShdw>
                </a:effectLst>
                <a:latin typeface="+mn-lt"/>
              </a:rPr>
              <a:t>for All Your Employment &amp; Training Needs</a:t>
            </a:r>
            <a:endParaRPr lang="en-US" sz="3200" i="1"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5390944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794020" y="-13098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smtClean="0">
                <a:solidFill>
                  <a:schemeClr val="bg1"/>
                </a:solidFill>
                <a:latin typeface="Calibri" panose="020F0502020204030204" pitchFamily="34" charset="0"/>
                <a:cs typeface="Calibri" panose="020F0502020204030204" pitchFamily="34" charset="0"/>
              </a:rPr>
              <a:t>About Goodwill®</a:t>
            </a:r>
            <a:endParaRPr lang="en-US" altLang="en-US" b="1" dirty="0">
              <a:solidFill>
                <a:schemeClr val="bg1"/>
              </a:solidFill>
              <a:latin typeface="Calibri" panose="020F0502020204030204" pitchFamily="34" charset="0"/>
              <a:cs typeface="Calibri" panose="020F0502020204030204" pitchFamily="34" charset="0"/>
            </a:endParaRPr>
          </a:p>
        </p:txBody>
      </p:sp>
      <p:sp>
        <p:nvSpPr>
          <p:cNvPr id="7" name="TextBox 6"/>
          <p:cNvSpPr txBox="1"/>
          <p:nvPr/>
        </p:nvSpPr>
        <p:spPr>
          <a:xfrm>
            <a:off x="5632625" y="2344798"/>
            <a:ext cx="5801494" cy="3785652"/>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smtClean="0">
                <a:solidFill>
                  <a:schemeClr val="accent6"/>
                </a:solidFill>
                <a:latin typeface="Calibri" panose="020F0502020204030204" pitchFamily="34" charset="0"/>
                <a:cs typeface="Calibri" panose="020F0502020204030204" pitchFamily="34" charset="0"/>
              </a:rPr>
              <a:t>Goodwill was founded in 1902 by a Methodist Minister in Boston</a:t>
            </a:r>
          </a:p>
          <a:p>
            <a:pPr marL="285750" indent="-285750">
              <a:spcAft>
                <a:spcPts val="1200"/>
              </a:spcAft>
              <a:buFont typeface="Arial" panose="020B0604020202020204" pitchFamily="34" charset="0"/>
              <a:buChar char="•"/>
            </a:pPr>
            <a:r>
              <a:rPr lang="en-US" dirty="0" smtClean="0">
                <a:solidFill>
                  <a:schemeClr val="accent6"/>
                </a:solidFill>
                <a:latin typeface="Calibri" panose="020F0502020204030204" pitchFamily="34" charset="0"/>
                <a:cs typeface="Calibri" panose="020F0502020204030204" pitchFamily="34" charset="0"/>
              </a:rPr>
              <a:t>157 Independent Goodwill organizations nationwide</a:t>
            </a:r>
          </a:p>
          <a:p>
            <a:pPr marL="285750" indent="-285750">
              <a:spcAft>
                <a:spcPts val="1200"/>
              </a:spcAft>
              <a:buFont typeface="Arial" panose="020B0604020202020204" pitchFamily="34" charset="0"/>
              <a:buChar char="•"/>
            </a:pPr>
            <a:r>
              <a:rPr lang="en-US" dirty="0" smtClean="0">
                <a:solidFill>
                  <a:schemeClr val="accent6"/>
                </a:solidFill>
                <a:latin typeface="Calibri" panose="020F0502020204030204" pitchFamily="34" charset="0"/>
                <a:cs typeface="Calibri" panose="020F0502020204030204" pitchFamily="34" charset="0"/>
              </a:rPr>
              <a:t>Largest non-profit provider of training and employment programs to individuals with disabilities &amp; disadvantages</a:t>
            </a:r>
          </a:p>
          <a:p>
            <a:pPr marL="285750" indent="-285750">
              <a:spcAft>
                <a:spcPts val="1200"/>
              </a:spcAft>
              <a:buFont typeface="Arial" panose="020B0604020202020204" pitchFamily="34" charset="0"/>
              <a:buChar char="•"/>
            </a:pPr>
            <a:r>
              <a:rPr lang="en-US" dirty="0" smtClean="0">
                <a:solidFill>
                  <a:schemeClr val="accent6"/>
                </a:solidFill>
                <a:latin typeface="Calibri" panose="020F0502020204030204" pitchFamily="34" charset="0"/>
                <a:cs typeface="Calibri" panose="020F0502020204030204" pitchFamily="34" charset="0"/>
              </a:rPr>
              <a:t>Goodwill in Roanoke founded in 1931</a:t>
            </a:r>
          </a:p>
          <a:p>
            <a:pPr marL="285750" indent="-285750">
              <a:spcAft>
                <a:spcPts val="1200"/>
              </a:spcAft>
              <a:buFont typeface="Arial" panose="020B0604020202020204" pitchFamily="34" charset="0"/>
              <a:buChar char="•"/>
            </a:pPr>
            <a:r>
              <a:rPr lang="en-US" dirty="0" smtClean="0">
                <a:solidFill>
                  <a:schemeClr val="accent6"/>
                </a:solidFill>
                <a:latin typeface="Calibri" panose="020F0502020204030204" pitchFamily="34" charset="0"/>
                <a:cs typeface="Calibri" panose="020F0502020204030204" pitchFamily="34" charset="0"/>
              </a:rPr>
              <a:t>42 Donated Good Stores </a:t>
            </a:r>
          </a:p>
          <a:p>
            <a:pPr marL="285750" indent="-285750">
              <a:spcAft>
                <a:spcPts val="1200"/>
              </a:spcAft>
              <a:buFont typeface="Arial" panose="020B0604020202020204" pitchFamily="34" charset="0"/>
              <a:buChar char="•"/>
            </a:pPr>
            <a:r>
              <a:rPr lang="en-US" dirty="0" smtClean="0">
                <a:solidFill>
                  <a:schemeClr val="accent6"/>
                </a:solidFill>
                <a:latin typeface="Calibri" panose="020F0502020204030204" pitchFamily="34" charset="0"/>
                <a:cs typeface="Calibri" panose="020F0502020204030204" pitchFamily="34" charset="0"/>
              </a:rPr>
              <a:t>1100 employees</a:t>
            </a:r>
          </a:p>
          <a:p>
            <a:pPr marL="285750" indent="-285750">
              <a:spcAft>
                <a:spcPts val="1200"/>
              </a:spcAft>
              <a:buFont typeface="Arial" panose="020B0604020202020204" pitchFamily="34" charset="0"/>
              <a:buChar char="•"/>
            </a:pPr>
            <a:r>
              <a:rPr lang="en-US" dirty="0" smtClean="0">
                <a:solidFill>
                  <a:schemeClr val="accent6"/>
                </a:solidFill>
                <a:latin typeface="Calibri" panose="020F0502020204030204" pitchFamily="34" charset="0"/>
                <a:cs typeface="Calibri" panose="020F0502020204030204" pitchFamily="34" charset="0"/>
              </a:rPr>
              <a:t>Mission Services, Support Services, Business Solutions, Donated Goods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502" y="1026528"/>
            <a:ext cx="4168185" cy="539412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48234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7645" y="5178288"/>
            <a:ext cx="2485385" cy="1103242"/>
          </a:xfrm>
          <a:prstGeom prst="rect">
            <a:avLst/>
          </a:prstGeom>
        </p:spPr>
      </p:pic>
      <p:sp>
        <p:nvSpPr>
          <p:cNvPr id="6" name="TextBox 5"/>
          <p:cNvSpPr txBox="1"/>
          <p:nvPr/>
        </p:nvSpPr>
        <p:spPr>
          <a:xfrm>
            <a:off x="1709532" y="1162879"/>
            <a:ext cx="888558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smtClean="0">
                <a:ln>
                  <a:noFill/>
                </a:ln>
                <a:solidFill>
                  <a:srgbClr val="404040"/>
                </a:solidFill>
                <a:effectLst/>
                <a:uLnTx/>
                <a:uFillTx/>
                <a:latin typeface="Baskerville Old Face" panose="02020602080505020303" pitchFamily="18" charset="0"/>
                <a:ea typeface="+mn-ea"/>
                <a:cs typeface="+mn-cs"/>
              </a:rPr>
              <a:t>BACK ON THE PATH</a:t>
            </a:r>
          </a:p>
        </p:txBody>
      </p:sp>
    </p:spTree>
    <p:extLst>
      <p:ext uri="{BB962C8B-B14F-4D97-AF65-F5344CB8AC3E}">
        <p14:creationId xmlns:p14="http://schemas.microsoft.com/office/powerpoint/2010/main" val="238063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03439" y="5364874"/>
            <a:ext cx="7059561" cy="1143000"/>
          </a:xfrm>
        </p:spPr>
        <p:txBody>
          <a:bodyPr>
            <a:normAutofit/>
          </a:bodyPr>
          <a:lstStyle/>
          <a:p>
            <a:pPr algn="l"/>
            <a:r>
              <a:rPr lang="en-US" b="1" dirty="0">
                <a:solidFill>
                  <a:schemeClr val="tx1"/>
                </a:solidFill>
              </a:rPr>
              <a:t>Ready, Willing and ABLE to Work!</a:t>
            </a:r>
          </a:p>
        </p:txBody>
      </p:sp>
      <p:pic>
        <p:nvPicPr>
          <p:cNvPr id="4" name="Picture 3"/>
          <p:cNvPicPr>
            <a:picLocks noChangeAspect="1"/>
          </p:cNvPicPr>
          <p:nvPr/>
        </p:nvPicPr>
        <p:blipFill>
          <a:blip r:embed="rId2"/>
          <a:stretch>
            <a:fillRect/>
          </a:stretch>
        </p:blipFill>
        <p:spPr>
          <a:xfrm>
            <a:off x="1497169" y="1"/>
            <a:ext cx="9144000" cy="3209925"/>
          </a:xfrm>
          <a:prstGeom prst="rect">
            <a:avLst/>
          </a:prstGeom>
        </p:spPr>
      </p:pic>
      <p:pic>
        <p:nvPicPr>
          <p:cNvPr id="7" name="Picture 6"/>
          <p:cNvPicPr>
            <a:picLocks noChangeAspect="1"/>
          </p:cNvPicPr>
          <p:nvPr/>
        </p:nvPicPr>
        <p:blipFill rotWithShape="1">
          <a:blip r:embed="rId3"/>
          <a:srcRect l="4460" t="14445" r="6177" b="24419"/>
          <a:stretch/>
        </p:blipFill>
        <p:spPr>
          <a:xfrm rot="1106948">
            <a:off x="7006565" y="3247288"/>
            <a:ext cx="3512869" cy="185853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8355" y="3229860"/>
            <a:ext cx="4650666" cy="1418340"/>
          </a:xfrm>
          <a:prstGeom prst="rect">
            <a:avLst/>
          </a:prstGeom>
        </p:spPr>
      </p:pic>
    </p:spTree>
    <p:extLst>
      <p:ext uri="{BB962C8B-B14F-4D97-AF65-F5344CB8AC3E}">
        <p14:creationId xmlns:p14="http://schemas.microsoft.com/office/powerpoint/2010/main" val="30074149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3502" y="304800"/>
            <a:ext cx="8229600" cy="857250"/>
          </a:xfrm>
        </p:spPr>
        <p:txBody>
          <a:bodyPr>
            <a:normAutofit/>
          </a:bodyPr>
          <a:lstStyle/>
          <a:p>
            <a:r>
              <a:rPr lang="en-US" sz="2700" dirty="0">
                <a:solidFill>
                  <a:schemeClr val="bg1">
                    <a:lumMod val="95000"/>
                  </a:schemeClr>
                </a:solidFill>
              </a:rPr>
              <a:t>Who We Are</a:t>
            </a:r>
          </a:p>
        </p:txBody>
      </p:sp>
      <p:sp>
        <p:nvSpPr>
          <p:cNvPr id="3" name="Content Placeholder 2"/>
          <p:cNvSpPr>
            <a:spLocks noGrp="1"/>
          </p:cNvSpPr>
          <p:nvPr>
            <p:ph idx="1"/>
          </p:nvPr>
        </p:nvSpPr>
        <p:spPr>
          <a:xfrm>
            <a:off x="1853838" y="2341519"/>
            <a:ext cx="4165963" cy="4135481"/>
          </a:xfrm>
        </p:spPr>
        <p:txBody>
          <a:bodyPr>
            <a:normAutofit fontScale="55000" lnSpcReduction="20000"/>
          </a:bodyPr>
          <a:lstStyle/>
          <a:p>
            <a:pPr marL="0" indent="0">
              <a:buNone/>
            </a:pPr>
            <a:r>
              <a:rPr lang="en-US" b="1" cap="all" dirty="0"/>
              <a:t>MISSION</a:t>
            </a:r>
          </a:p>
          <a:p>
            <a:pPr marL="0" indent="0">
              <a:buNone/>
            </a:pPr>
            <a:r>
              <a:rPr lang="en-US" dirty="0"/>
              <a:t>The National Down Syndrome Society is the leading human rights organization for all </a:t>
            </a:r>
            <a:r>
              <a:rPr lang="en-US" dirty="0" smtClean="0"/>
              <a:t>individuals </a:t>
            </a:r>
            <a:r>
              <a:rPr lang="en-US" dirty="0"/>
              <a:t>with Down syndrome</a:t>
            </a:r>
            <a:r>
              <a:rPr lang="en-US" dirty="0" smtClean="0"/>
              <a:t>.</a:t>
            </a:r>
          </a:p>
          <a:p>
            <a:pPr marL="0" indent="0">
              <a:buNone/>
            </a:pPr>
            <a:endParaRPr lang="en-US" dirty="0"/>
          </a:p>
          <a:p>
            <a:pPr marL="0" indent="0">
              <a:buNone/>
            </a:pPr>
            <a:r>
              <a:rPr lang="en-US" b="1" cap="all" dirty="0"/>
              <a:t>VISION</a:t>
            </a:r>
          </a:p>
          <a:p>
            <a:pPr marL="0" indent="0">
              <a:buNone/>
            </a:pPr>
            <a:r>
              <a:rPr lang="en-US" dirty="0"/>
              <a:t>The National Down Syndrome Society envisions a world in which all </a:t>
            </a:r>
            <a:r>
              <a:rPr lang="en-US" dirty="0" smtClean="0"/>
              <a:t>individuals </a:t>
            </a:r>
            <a:r>
              <a:rPr lang="en-US" dirty="0"/>
              <a:t>with Down syndrome have the opportunity to enhance their quality of life, realize their life aspirations and become valued members of welcoming communities.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04346">
            <a:off x="6067159" y="1945916"/>
            <a:ext cx="4219685" cy="3411057"/>
          </a:xfrm>
          <a:prstGeom prst="rect">
            <a:avLst/>
          </a:prstGeom>
        </p:spPr>
      </p:pic>
    </p:spTree>
    <p:extLst>
      <p:ext uri="{BB962C8B-B14F-4D97-AF65-F5344CB8AC3E}">
        <p14:creationId xmlns:p14="http://schemas.microsoft.com/office/powerpoint/2010/main" val="33801895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51FF3B-7106-0A45-8B3E-7C5408547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81001"/>
            <a:ext cx="9144000" cy="5997267"/>
          </a:xfrm>
          <a:prstGeom prst="rect">
            <a:avLst/>
          </a:prstGeom>
        </p:spPr>
      </p:pic>
      <p:sp>
        <p:nvSpPr>
          <p:cNvPr id="3" name="Pentagon 2">
            <a:extLst>
              <a:ext uri="{FF2B5EF4-FFF2-40B4-BE49-F238E27FC236}">
                <a16:creationId xmlns:a16="http://schemas.microsoft.com/office/drawing/2014/main" id="{A7EF9B04-91B6-784A-BA3F-6FA88D872B25}"/>
              </a:ext>
            </a:extLst>
          </p:cNvPr>
          <p:cNvSpPr/>
          <p:nvPr/>
        </p:nvSpPr>
        <p:spPr>
          <a:xfrm rot="10800000">
            <a:off x="7600122" y="2819401"/>
            <a:ext cx="2915478" cy="1055533"/>
          </a:xfrm>
          <a:prstGeom prst="homePlate">
            <a:avLst/>
          </a:prstGeom>
          <a:solidFill>
            <a:srgbClr val="CF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 name="TextBox 4">
            <a:extLst>
              <a:ext uri="{FF2B5EF4-FFF2-40B4-BE49-F238E27FC236}">
                <a16:creationId xmlns:a16="http://schemas.microsoft.com/office/drawing/2014/main" id="{1FFF15E3-1979-A848-AAE6-A76127685ACB}"/>
              </a:ext>
            </a:extLst>
          </p:cNvPr>
          <p:cNvSpPr txBox="1"/>
          <p:nvPr/>
        </p:nvSpPr>
        <p:spPr>
          <a:xfrm>
            <a:off x="7924800" y="3025691"/>
            <a:ext cx="2667000" cy="1015663"/>
          </a:xfrm>
          <a:prstGeom prst="rect">
            <a:avLst/>
          </a:prstGeom>
          <a:noFill/>
        </p:spPr>
        <p:txBody>
          <a:bodyPr wrap="square" rtlCol="0">
            <a:spAutoFit/>
          </a:bodyPr>
          <a:lstStyle/>
          <a:p>
            <a:pPr>
              <a:defRPr/>
            </a:pPr>
            <a:r>
              <a:rPr lang="en-US" sz="2000" b="1" dirty="0">
                <a:solidFill>
                  <a:prstClr val="white"/>
                </a:solidFill>
                <a:latin typeface="Montserrat" panose="02000505000000020004" pitchFamily="2" charset="77"/>
              </a:rPr>
              <a:t>Health Promotion and Resources </a:t>
            </a:r>
          </a:p>
        </p:txBody>
      </p:sp>
    </p:spTree>
    <p:extLst>
      <p:ext uri="{BB962C8B-B14F-4D97-AF65-F5344CB8AC3E}">
        <p14:creationId xmlns:p14="http://schemas.microsoft.com/office/powerpoint/2010/main" val="22155303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8534400" cy="1600200"/>
          </a:xfrm>
        </p:spPr>
        <p:txBody>
          <a:bodyPr/>
          <a:lstStyle/>
          <a:p>
            <a:r>
              <a:rPr lang="en-US" dirty="0" smtClean="0">
                <a:latin typeface="Century Gothic" panose="020B0502020202020204" pitchFamily="34" charset="0"/>
              </a:rPr>
              <a:t>What is Down syndrome?</a:t>
            </a:r>
            <a:r>
              <a:rPr lang="en-US" dirty="0">
                <a:latin typeface="Century Gothic" panose="020B0502020202020204" pitchFamily="34" charset="0"/>
              </a:rPr>
              <a:t/>
            </a:r>
            <a:br>
              <a:rPr lang="en-US" dirty="0">
                <a:latin typeface="Century Gothic" panose="020B0502020202020204" pitchFamily="34" charset="0"/>
              </a:rPr>
            </a:br>
            <a:endParaRPr lang="en-US" dirty="0">
              <a:latin typeface="Century Gothic" panose="020B0502020202020204" pitchFamily="34" charset="0"/>
            </a:endParaRPr>
          </a:p>
        </p:txBody>
      </p:sp>
      <p:sp>
        <p:nvSpPr>
          <p:cNvPr id="3" name="Content Placeholder 2"/>
          <p:cNvSpPr>
            <a:spLocks noGrp="1"/>
          </p:cNvSpPr>
          <p:nvPr>
            <p:ph idx="1"/>
          </p:nvPr>
        </p:nvSpPr>
        <p:spPr>
          <a:xfrm>
            <a:off x="1905000" y="1676401"/>
            <a:ext cx="5257800" cy="4449763"/>
          </a:xfrm>
        </p:spPr>
        <p:txBody>
          <a:bodyPr>
            <a:normAutofit fontScale="92500" lnSpcReduction="10000"/>
          </a:bodyPr>
          <a:lstStyle/>
          <a:p>
            <a:pPr marL="0" indent="0">
              <a:buNone/>
              <a:defRPr/>
            </a:pPr>
            <a:endParaRPr lang="en-US" sz="1500" dirty="0">
              <a:latin typeface="+mn-lt"/>
            </a:endParaRPr>
          </a:p>
          <a:p>
            <a:pPr marL="0" indent="0">
              <a:buNone/>
              <a:defRPr/>
            </a:pPr>
            <a:endParaRPr lang="en-US" sz="1600" dirty="0">
              <a:latin typeface="+mn-lt"/>
            </a:endParaRPr>
          </a:p>
          <a:p>
            <a:pPr>
              <a:defRPr/>
            </a:pPr>
            <a:r>
              <a:rPr lang="en-US" dirty="0" smtClean="0">
                <a:latin typeface="+mn-lt"/>
              </a:rPr>
              <a:t>3</a:t>
            </a:r>
            <a:r>
              <a:rPr lang="en-US" baseline="30000" dirty="0" smtClean="0">
                <a:latin typeface="+mn-lt"/>
              </a:rPr>
              <a:t>rd</a:t>
            </a:r>
            <a:r>
              <a:rPr lang="en-US" dirty="0" smtClean="0">
                <a:latin typeface="+mn-lt"/>
              </a:rPr>
              <a:t> copy of 21</a:t>
            </a:r>
            <a:r>
              <a:rPr lang="en-US" baseline="30000" dirty="0" smtClean="0">
                <a:latin typeface="+mn-lt"/>
              </a:rPr>
              <a:t>st</a:t>
            </a:r>
            <a:r>
              <a:rPr lang="en-US" dirty="0" smtClean="0">
                <a:latin typeface="+mn-lt"/>
              </a:rPr>
              <a:t> Chromosome</a:t>
            </a:r>
          </a:p>
          <a:p>
            <a:pPr>
              <a:defRPr/>
            </a:pPr>
            <a:endParaRPr lang="en-US" sz="1300" dirty="0">
              <a:latin typeface="+mn-lt"/>
            </a:endParaRPr>
          </a:p>
          <a:p>
            <a:pPr>
              <a:defRPr/>
            </a:pPr>
            <a:r>
              <a:rPr lang="en-US" dirty="0" smtClean="0">
                <a:latin typeface="+mn-lt"/>
              </a:rPr>
              <a:t>Down </a:t>
            </a:r>
            <a:r>
              <a:rPr lang="en-US" dirty="0">
                <a:latin typeface="+mn-lt"/>
              </a:rPr>
              <a:t>syndrome is named for the English physician John Langdon Down, who characterized the condition, but did not have </a:t>
            </a:r>
            <a:r>
              <a:rPr lang="en-US" dirty="0" smtClean="0">
                <a:latin typeface="+mn-lt"/>
              </a:rPr>
              <a:t>it </a:t>
            </a:r>
          </a:p>
          <a:p>
            <a:pPr marL="0" indent="0">
              <a:buNone/>
              <a:defRPr/>
            </a:pPr>
            <a:endParaRPr lang="en-US" sz="800" dirty="0">
              <a:latin typeface="+mn-lt"/>
            </a:endParaRPr>
          </a:p>
          <a:p>
            <a:pPr>
              <a:defRPr/>
            </a:pPr>
            <a:r>
              <a:rPr lang="en-US" u="sng" dirty="0" smtClean="0">
                <a:latin typeface="+mn-lt"/>
              </a:rPr>
              <a:t>D</a:t>
            </a:r>
            <a:r>
              <a:rPr lang="en-US" dirty="0" smtClean="0">
                <a:latin typeface="+mn-lt"/>
              </a:rPr>
              <a:t>own </a:t>
            </a:r>
            <a:r>
              <a:rPr lang="en-US" u="sng" dirty="0" smtClean="0">
                <a:latin typeface="+mn-lt"/>
              </a:rPr>
              <a:t>s</a:t>
            </a:r>
            <a:r>
              <a:rPr lang="en-US" dirty="0" smtClean="0">
                <a:latin typeface="+mn-lt"/>
              </a:rPr>
              <a:t>yndrome, rather than Down's syndrome </a:t>
            </a:r>
          </a:p>
          <a:p>
            <a:pPr marL="0" indent="0">
              <a:buNone/>
              <a:defRPr/>
            </a:pPr>
            <a:endParaRPr lang="en-US" dirty="0" smtClean="0">
              <a:latin typeface="+mn-lt"/>
            </a:endParaRPr>
          </a:p>
          <a:p>
            <a:pPr>
              <a:defRPr/>
            </a:pPr>
            <a:endParaRPr lang="en-US" dirty="0" smtClean="0">
              <a:latin typeface="+mn-lt"/>
            </a:endParaRPr>
          </a:p>
          <a:p>
            <a:pPr>
              <a:defRPr/>
            </a:pPr>
            <a:endParaRPr lang="en-US" dirty="0">
              <a:latin typeface="+mn-lt"/>
            </a:endParaRPr>
          </a:p>
          <a:p>
            <a:endParaRPr lang="en-US" dirty="0">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0" y="2081524"/>
            <a:ext cx="2438400" cy="3100076"/>
          </a:xfrm>
          <a:prstGeom prst="rect">
            <a:avLst/>
          </a:prstGeom>
        </p:spPr>
      </p:pic>
      <p:sp>
        <p:nvSpPr>
          <p:cNvPr id="7" name="TextBox 6"/>
          <p:cNvSpPr txBox="1"/>
          <p:nvPr/>
        </p:nvSpPr>
        <p:spPr>
          <a:xfrm>
            <a:off x="7924800" y="5105400"/>
            <a:ext cx="2739610" cy="738664"/>
          </a:xfrm>
          <a:prstGeom prst="rect">
            <a:avLst/>
          </a:prstGeom>
          <a:noFill/>
        </p:spPr>
        <p:txBody>
          <a:bodyPr wrap="square" rtlCol="0">
            <a:spAutoFit/>
          </a:bodyPr>
          <a:lstStyle/>
          <a:p>
            <a:pPr algn="ctr"/>
            <a:r>
              <a:rPr lang="en-US" sz="2400" dirty="0">
                <a:solidFill>
                  <a:prstClr val="black"/>
                </a:solidFill>
                <a:latin typeface="Calibri"/>
              </a:rPr>
              <a:t>John Langdon Down</a:t>
            </a:r>
          </a:p>
          <a:p>
            <a:pPr algn="ctr"/>
            <a:endParaRPr lang="en-US" dirty="0">
              <a:solidFill>
                <a:prstClr val="black"/>
              </a:solidFill>
              <a:latin typeface="Calibri"/>
            </a:endParaRPr>
          </a:p>
        </p:txBody>
      </p:sp>
    </p:spTree>
    <p:extLst>
      <p:ext uri="{BB962C8B-B14F-4D97-AF65-F5344CB8AC3E}">
        <p14:creationId xmlns:p14="http://schemas.microsoft.com/office/powerpoint/2010/main" val="110360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8534400" cy="1143000"/>
          </a:xfrm>
        </p:spPr>
        <p:txBody>
          <a:bodyPr/>
          <a:lstStyle/>
          <a:p>
            <a:r>
              <a:rPr lang="en-US" dirty="0"/>
              <a:t>Changing Images </a:t>
            </a:r>
          </a:p>
        </p:txBody>
      </p:sp>
      <p:graphicFrame>
        <p:nvGraphicFramePr>
          <p:cNvPr id="4" name="Content Placeholder 3"/>
          <p:cNvGraphicFramePr>
            <a:graphicFrameLocks noGrp="1"/>
          </p:cNvGraphicFramePr>
          <p:nvPr>
            <p:ph idx="1"/>
            <p:extLst/>
          </p:nvPr>
        </p:nvGraphicFramePr>
        <p:xfrm>
          <a:off x="1981200" y="2106280"/>
          <a:ext cx="8229600" cy="3540141"/>
        </p:xfrm>
        <a:graphic>
          <a:graphicData uri="http://schemas.openxmlformats.org/drawingml/2006/table">
            <a:tbl>
              <a:tblPr firstRow="1" bandRow="1">
                <a:tableStyleId>{284E427A-3D55-4303-BF80-6455036E1DE7}</a:tableStyleId>
              </a:tblPr>
              <a:tblGrid>
                <a:gridCol w="4114800">
                  <a:extLst>
                    <a:ext uri="{9D8B030D-6E8A-4147-A177-3AD203B41FA5}">
                      <a16:colId xmlns:a16="http://schemas.microsoft.com/office/drawing/2014/main" val="935874827"/>
                    </a:ext>
                  </a:extLst>
                </a:gridCol>
                <a:gridCol w="4114800">
                  <a:extLst>
                    <a:ext uri="{9D8B030D-6E8A-4147-A177-3AD203B41FA5}">
                      <a16:colId xmlns:a16="http://schemas.microsoft.com/office/drawing/2014/main" val="2439710588"/>
                    </a:ext>
                  </a:extLst>
                </a:gridCol>
              </a:tblGrid>
              <a:tr h="479007">
                <a:tc>
                  <a:txBody>
                    <a:bodyPr/>
                    <a:lstStyle/>
                    <a:p>
                      <a:pPr algn="ctr"/>
                      <a:r>
                        <a:rPr lang="en-US" sz="1900" dirty="0" smtClean="0"/>
                        <a:t>Perceptions to Overcome</a:t>
                      </a:r>
                      <a:r>
                        <a:rPr lang="en-US" sz="1900" baseline="0" dirty="0" smtClean="0"/>
                        <a:t> </a:t>
                      </a:r>
                      <a:endParaRPr lang="en-US" sz="1900" dirty="0"/>
                    </a:p>
                  </a:txBody>
                  <a:tcPr/>
                </a:tc>
                <a:tc>
                  <a:txBody>
                    <a:bodyPr/>
                    <a:lstStyle/>
                    <a:p>
                      <a:pPr algn="ctr"/>
                      <a:r>
                        <a:rPr lang="en-US" sz="1900" dirty="0" smtClean="0"/>
                        <a:t>Perceptions to Develop</a:t>
                      </a:r>
                      <a:endParaRPr lang="en-US" sz="1900" dirty="0"/>
                    </a:p>
                  </a:txBody>
                  <a:tcPr/>
                </a:tc>
                <a:extLst>
                  <a:ext uri="{0D108BD9-81ED-4DB2-BD59-A6C34878D82A}">
                    <a16:rowId xmlns:a16="http://schemas.microsoft.com/office/drawing/2014/main" val="2760509473"/>
                  </a:ext>
                </a:extLst>
              </a:tr>
              <a:tr h="479007">
                <a:tc>
                  <a:txBody>
                    <a:bodyPr/>
                    <a:lstStyle/>
                    <a:p>
                      <a:pPr algn="ctr"/>
                      <a:r>
                        <a:rPr lang="en-US" sz="1900" dirty="0" smtClean="0"/>
                        <a:t>Child</a:t>
                      </a:r>
                      <a:r>
                        <a:rPr lang="en-US" sz="1900" baseline="0" dirty="0" smtClean="0"/>
                        <a:t>-like </a:t>
                      </a:r>
                      <a:endParaRPr lang="en-US" sz="1900" dirty="0"/>
                    </a:p>
                  </a:txBody>
                  <a:tcPr/>
                </a:tc>
                <a:tc>
                  <a:txBody>
                    <a:bodyPr/>
                    <a:lstStyle/>
                    <a:p>
                      <a:pPr algn="ctr"/>
                      <a:r>
                        <a:rPr lang="en-US" sz="1900" dirty="0" smtClean="0"/>
                        <a:t>Adult</a:t>
                      </a:r>
                      <a:endParaRPr lang="en-US" sz="1900" b="1" dirty="0"/>
                    </a:p>
                  </a:txBody>
                  <a:tcPr/>
                </a:tc>
                <a:extLst>
                  <a:ext uri="{0D108BD9-81ED-4DB2-BD59-A6C34878D82A}">
                    <a16:rowId xmlns:a16="http://schemas.microsoft.com/office/drawing/2014/main" val="2113353348"/>
                  </a:ext>
                </a:extLst>
              </a:tr>
              <a:tr h="479007">
                <a:tc>
                  <a:txBody>
                    <a:bodyPr/>
                    <a:lstStyle/>
                    <a:p>
                      <a:pPr algn="ctr"/>
                      <a:r>
                        <a:rPr lang="en-US" sz="1900" dirty="0" smtClean="0"/>
                        <a:t>Weak, ineffective</a:t>
                      </a:r>
                      <a:endParaRPr lang="en-US" sz="1900" dirty="0"/>
                    </a:p>
                  </a:txBody>
                  <a:tcPr/>
                </a:tc>
                <a:tc>
                  <a:txBody>
                    <a:bodyPr/>
                    <a:lstStyle/>
                    <a:p>
                      <a:pPr algn="ctr"/>
                      <a:r>
                        <a:rPr lang="en-US" sz="1900" dirty="0" smtClean="0"/>
                        <a:t>Strong, effective</a:t>
                      </a:r>
                      <a:endParaRPr lang="en-US" sz="1900" b="1" dirty="0" smtClean="0"/>
                    </a:p>
                  </a:txBody>
                  <a:tcPr/>
                </a:tc>
                <a:extLst>
                  <a:ext uri="{0D108BD9-81ED-4DB2-BD59-A6C34878D82A}">
                    <a16:rowId xmlns:a16="http://schemas.microsoft.com/office/drawing/2014/main" val="1167291882"/>
                  </a:ext>
                </a:extLst>
              </a:tr>
              <a:tr h="632112">
                <a:tc>
                  <a:txBody>
                    <a:bodyPr/>
                    <a:lstStyle/>
                    <a:p>
                      <a:pPr algn="ctr"/>
                      <a:r>
                        <a:rPr lang="en-US" sz="1900" dirty="0" smtClean="0"/>
                        <a:t>Incapable of taking part in Self-Advocacy </a:t>
                      </a:r>
                      <a:endParaRPr lang="en-US" sz="19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dirty="0" smtClean="0"/>
                        <a:t>Able to advocate</a:t>
                      </a:r>
                    </a:p>
                    <a:p>
                      <a:pPr algn="ctr"/>
                      <a:endParaRPr lang="en-US" sz="1900" b="1" dirty="0"/>
                    </a:p>
                  </a:txBody>
                  <a:tcPr/>
                </a:tc>
                <a:extLst>
                  <a:ext uri="{0D108BD9-81ED-4DB2-BD59-A6C34878D82A}">
                    <a16:rowId xmlns:a16="http://schemas.microsoft.com/office/drawing/2014/main" val="1643288266"/>
                  </a:ext>
                </a:extLst>
              </a:tr>
              <a:tr h="510540">
                <a:tc>
                  <a:txBody>
                    <a:bodyPr/>
                    <a:lstStyle/>
                    <a:p>
                      <a:pPr algn="ctr"/>
                      <a:r>
                        <a:rPr lang="en-US" sz="1900" dirty="0" smtClean="0"/>
                        <a:t>Incapable of pursing</a:t>
                      </a:r>
                      <a:r>
                        <a:rPr lang="en-US" sz="1900" baseline="0" dirty="0" smtClean="0"/>
                        <a:t> </a:t>
                      </a:r>
                      <a:r>
                        <a:rPr lang="en-US" sz="1900" dirty="0" smtClean="0"/>
                        <a:t>meaningful</a:t>
                      </a:r>
                      <a:r>
                        <a:rPr lang="en-US" sz="1900" baseline="0" dirty="0" smtClean="0"/>
                        <a:t> Careers</a:t>
                      </a:r>
                      <a:endParaRPr lang="en-US" sz="19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dirty="0" smtClean="0"/>
                        <a:t>Ready, Willing &amp; Able for</a:t>
                      </a:r>
                      <a:r>
                        <a:rPr lang="en-US" sz="1900" baseline="0" dirty="0" smtClean="0"/>
                        <a:t> inclusivity in the workplace</a:t>
                      </a:r>
                      <a:endParaRPr lang="en-US" sz="1900" dirty="0" smtClean="0"/>
                    </a:p>
                    <a:p>
                      <a:pPr algn="ctr"/>
                      <a:endParaRPr lang="en-US" sz="600" b="1" dirty="0"/>
                    </a:p>
                  </a:txBody>
                  <a:tcPr/>
                </a:tc>
                <a:extLst>
                  <a:ext uri="{0D108BD9-81ED-4DB2-BD59-A6C34878D82A}">
                    <a16:rowId xmlns:a16="http://schemas.microsoft.com/office/drawing/2014/main" val="2292952727"/>
                  </a:ext>
                </a:extLst>
              </a:tr>
              <a:tr h="632112">
                <a:tc>
                  <a:txBody>
                    <a:bodyPr/>
                    <a:lstStyle/>
                    <a:p>
                      <a:pPr algn="ctr"/>
                      <a:r>
                        <a:rPr lang="en-US" sz="1900" dirty="0" smtClean="0"/>
                        <a:t>Trivial people who</a:t>
                      </a:r>
                      <a:r>
                        <a:rPr lang="en-US" sz="1900" baseline="0" dirty="0" smtClean="0"/>
                        <a:t> need to be entertained </a:t>
                      </a:r>
                      <a:endParaRPr lang="en-US" sz="1900" dirty="0"/>
                    </a:p>
                  </a:txBody>
                  <a:tcPr/>
                </a:tc>
                <a:tc>
                  <a:txBody>
                    <a:bodyPr/>
                    <a:lstStyle/>
                    <a:p>
                      <a:pPr algn="ctr"/>
                      <a:r>
                        <a:rPr lang="en-US" sz="1900" dirty="0" smtClean="0"/>
                        <a:t>Valuable people who contribute</a:t>
                      </a:r>
                      <a:r>
                        <a:rPr lang="en-US" sz="1900" baseline="0" dirty="0" smtClean="0"/>
                        <a:t> to society</a:t>
                      </a:r>
                      <a:endParaRPr lang="en-US" sz="1900" b="1" dirty="0"/>
                    </a:p>
                  </a:txBody>
                  <a:tcPr/>
                </a:tc>
                <a:extLst>
                  <a:ext uri="{0D108BD9-81ED-4DB2-BD59-A6C34878D82A}">
                    <a16:rowId xmlns:a16="http://schemas.microsoft.com/office/drawing/2014/main" val="3094513994"/>
                  </a:ext>
                </a:extLst>
              </a:tr>
            </a:tbl>
          </a:graphicData>
        </a:graphic>
      </p:graphicFrame>
    </p:spTree>
    <p:extLst>
      <p:ext uri="{BB962C8B-B14F-4D97-AF65-F5344CB8AC3E}">
        <p14:creationId xmlns:p14="http://schemas.microsoft.com/office/powerpoint/2010/main" val="2329433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8534400" cy="1143000"/>
          </a:xfrm>
        </p:spPr>
        <p:txBody>
          <a:bodyPr/>
          <a:lstStyle/>
          <a:p>
            <a:r>
              <a:rPr lang="en-US" dirty="0" smtClean="0"/>
              <a:t>Myths &amp; Truths </a:t>
            </a:r>
            <a:endParaRPr lang="en-US" dirty="0"/>
          </a:p>
        </p:txBody>
      </p:sp>
      <p:graphicFrame>
        <p:nvGraphicFramePr>
          <p:cNvPr id="4" name="Content Placeholder 3"/>
          <p:cNvGraphicFramePr>
            <a:graphicFrameLocks noGrp="1"/>
          </p:cNvGraphicFramePr>
          <p:nvPr>
            <p:ph idx="1"/>
            <p:extLst/>
          </p:nvPr>
        </p:nvGraphicFramePr>
        <p:xfrm>
          <a:off x="1981200" y="2514600"/>
          <a:ext cx="8229600" cy="3154680"/>
        </p:xfrm>
        <a:graphic>
          <a:graphicData uri="http://schemas.openxmlformats.org/drawingml/2006/table">
            <a:tbl>
              <a:tblPr firstRow="1" bandRow="1">
                <a:tableStyleId>{284E427A-3D55-4303-BF80-6455036E1DE7}</a:tableStyleId>
              </a:tblPr>
              <a:tblGrid>
                <a:gridCol w="4114800">
                  <a:extLst>
                    <a:ext uri="{9D8B030D-6E8A-4147-A177-3AD203B41FA5}">
                      <a16:colId xmlns:a16="http://schemas.microsoft.com/office/drawing/2014/main" val="1674624961"/>
                    </a:ext>
                  </a:extLst>
                </a:gridCol>
                <a:gridCol w="4114800">
                  <a:extLst>
                    <a:ext uri="{9D8B030D-6E8A-4147-A177-3AD203B41FA5}">
                      <a16:colId xmlns:a16="http://schemas.microsoft.com/office/drawing/2014/main" val="1314771284"/>
                    </a:ext>
                  </a:extLst>
                </a:gridCol>
              </a:tblGrid>
              <a:tr h="370840">
                <a:tc>
                  <a:txBody>
                    <a:bodyPr/>
                    <a:lstStyle/>
                    <a:p>
                      <a:pPr algn="ctr"/>
                      <a:r>
                        <a:rPr lang="en-US" sz="1900" dirty="0" smtClean="0"/>
                        <a:t>Myths </a:t>
                      </a:r>
                      <a:endParaRPr lang="en-US" sz="1900" dirty="0"/>
                    </a:p>
                  </a:txBody>
                  <a:tcPr/>
                </a:tc>
                <a:tc>
                  <a:txBody>
                    <a:bodyPr/>
                    <a:lstStyle/>
                    <a:p>
                      <a:pPr algn="ctr"/>
                      <a:r>
                        <a:rPr lang="en-US" sz="1900" dirty="0" smtClean="0"/>
                        <a:t>Truths</a:t>
                      </a:r>
                      <a:endParaRPr lang="en-US" sz="1900" dirty="0"/>
                    </a:p>
                  </a:txBody>
                  <a:tcPr/>
                </a:tc>
                <a:extLst>
                  <a:ext uri="{0D108BD9-81ED-4DB2-BD59-A6C34878D82A}">
                    <a16:rowId xmlns:a16="http://schemas.microsoft.com/office/drawing/2014/main" val="3875626685"/>
                  </a:ext>
                </a:extLst>
              </a:tr>
              <a:tr h="370840">
                <a:tc>
                  <a:txBody>
                    <a:bodyPr/>
                    <a:lstStyle/>
                    <a:p>
                      <a:pPr algn="ctr"/>
                      <a:r>
                        <a:rPr lang="en-US" sz="1900" dirty="0" smtClean="0"/>
                        <a:t>Rare</a:t>
                      </a:r>
                      <a:r>
                        <a:rPr lang="en-US" sz="1900" baseline="0" dirty="0" smtClean="0"/>
                        <a:t> Disorder</a:t>
                      </a:r>
                      <a:endParaRPr lang="en-US" sz="1900" dirty="0"/>
                    </a:p>
                  </a:txBody>
                  <a:tcPr/>
                </a:tc>
                <a:tc>
                  <a:txBody>
                    <a:bodyPr/>
                    <a:lstStyle/>
                    <a:p>
                      <a:pPr algn="ctr"/>
                      <a:r>
                        <a:rPr lang="en-US" sz="1900" dirty="0" smtClean="0"/>
                        <a:t>1 in 700/</a:t>
                      </a:r>
                      <a:r>
                        <a:rPr lang="en-US" sz="1900" baseline="0" dirty="0" smtClean="0"/>
                        <a:t> 6,000 Births Yr.</a:t>
                      </a:r>
                      <a:endParaRPr lang="en-US" sz="1900" b="1" dirty="0"/>
                    </a:p>
                  </a:txBody>
                  <a:tcPr/>
                </a:tc>
                <a:extLst>
                  <a:ext uri="{0D108BD9-81ED-4DB2-BD59-A6C34878D82A}">
                    <a16:rowId xmlns:a16="http://schemas.microsoft.com/office/drawing/2014/main" val="2033849176"/>
                  </a:ext>
                </a:extLst>
              </a:tr>
              <a:tr h="370840">
                <a:tc>
                  <a:txBody>
                    <a:bodyPr/>
                    <a:lstStyle/>
                    <a:p>
                      <a:pPr algn="ctr"/>
                      <a:r>
                        <a:rPr lang="en-US" sz="1900" dirty="0" smtClean="0"/>
                        <a:t>Down syndrome</a:t>
                      </a:r>
                      <a:r>
                        <a:rPr lang="en-US" sz="1900" baseline="0" dirty="0" smtClean="0"/>
                        <a:t> = Born to older parents</a:t>
                      </a:r>
                      <a:endParaRPr lang="en-US" sz="1900" dirty="0"/>
                    </a:p>
                  </a:txBody>
                  <a:tcPr/>
                </a:tc>
                <a:tc>
                  <a:txBody>
                    <a:bodyPr/>
                    <a:lstStyle/>
                    <a:p>
                      <a:pPr algn="ctr"/>
                      <a:r>
                        <a:rPr lang="en-US" sz="1900" dirty="0" smtClean="0"/>
                        <a:t>Younger than 35</a:t>
                      </a:r>
                      <a:endParaRPr lang="en-US" sz="1900" b="1" dirty="0"/>
                    </a:p>
                  </a:txBody>
                  <a:tcPr/>
                </a:tc>
                <a:extLst>
                  <a:ext uri="{0D108BD9-81ED-4DB2-BD59-A6C34878D82A}">
                    <a16:rowId xmlns:a16="http://schemas.microsoft.com/office/drawing/2014/main" val="2295523568"/>
                  </a:ext>
                </a:extLst>
              </a:tr>
              <a:tr h="370840">
                <a:tc>
                  <a:txBody>
                    <a:bodyPr/>
                    <a:lstStyle/>
                    <a:p>
                      <a:pPr algn="ctr"/>
                      <a:r>
                        <a:rPr lang="en-US" sz="1900" dirty="0" smtClean="0"/>
                        <a:t>Lack of support</a:t>
                      </a:r>
                      <a:endParaRPr lang="en-US" sz="1900" dirty="0"/>
                    </a:p>
                  </a:txBody>
                  <a:tcPr/>
                </a:tc>
                <a:tc>
                  <a:txBody>
                    <a:bodyPr/>
                    <a:lstStyle/>
                    <a:p>
                      <a:pPr algn="ctr"/>
                      <a:r>
                        <a:rPr lang="en-US" sz="1900" dirty="0" smtClean="0"/>
                        <a:t>Parent</a:t>
                      </a:r>
                      <a:r>
                        <a:rPr lang="en-US" sz="1900" baseline="0" dirty="0" smtClean="0"/>
                        <a:t> support groups within communities</a:t>
                      </a:r>
                      <a:endParaRPr lang="en-US" sz="1900" b="1" dirty="0"/>
                    </a:p>
                  </a:txBody>
                  <a:tcPr/>
                </a:tc>
                <a:extLst>
                  <a:ext uri="{0D108BD9-81ED-4DB2-BD59-A6C34878D82A}">
                    <a16:rowId xmlns:a16="http://schemas.microsoft.com/office/drawing/2014/main" val="1851291264"/>
                  </a:ext>
                </a:extLst>
              </a:tr>
              <a:tr h="370840">
                <a:tc>
                  <a:txBody>
                    <a:bodyPr/>
                    <a:lstStyle/>
                    <a:p>
                      <a:pPr algn="ctr"/>
                      <a:r>
                        <a:rPr lang="en-US" sz="1900" dirty="0" smtClean="0"/>
                        <a:t>Severe</a:t>
                      </a:r>
                      <a:r>
                        <a:rPr lang="en-US" sz="1900" baseline="0" dirty="0" smtClean="0"/>
                        <a:t> cognitive disability</a:t>
                      </a:r>
                      <a:endParaRPr lang="en-US" sz="1900" dirty="0"/>
                    </a:p>
                  </a:txBody>
                  <a:tcPr/>
                </a:tc>
                <a:tc>
                  <a:txBody>
                    <a:bodyPr/>
                    <a:lstStyle/>
                    <a:p>
                      <a:pPr algn="ctr"/>
                      <a:r>
                        <a:rPr lang="en-US" sz="1900" baseline="0" dirty="0" smtClean="0"/>
                        <a:t>Not indicative of the many strengths and talents</a:t>
                      </a:r>
                      <a:endParaRPr lang="en-US" sz="1900" b="1" dirty="0"/>
                    </a:p>
                  </a:txBody>
                  <a:tcPr/>
                </a:tc>
                <a:extLst>
                  <a:ext uri="{0D108BD9-81ED-4DB2-BD59-A6C34878D82A}">
                    <a16:rowId xmlns:a16="http://schemas.microsoft.com/office/drawing/2014/main" val="1868133098"/>
                  </a:ext>
                </a:extLst>
              </a:tr>
              <a:tr h="370840">
                <a:tc>
                  <a:txBody>
                    <a:bodyPr/>
                    <a:lstStyle/>
                    <a:p>
                      <a:pPr algn="ctr"/>
                      <a:r>
                        <a:rPr lang="en-US" sz="1900" dirty="0" smtClean="0"/>
                        <a:t>Cannot be active member of community</a:t>
                      </a:r>
                      <a:endParaRPr lang="en-US" sz="1900" dirty="0"/>
                    </a:p>
                  </a:txBody>
                  <a:tcPr/>
                </a:tc>
                <a:tc>
                  <a:txBody>
                    <a:bodyPr/>
                    <a:lstStyle/>
                    <a:p>
                      <a:pPr algn="ctr"/>
                      <a:r>
                        <a:rPr lang="en-US" sz="1900" dirty="0" smtClean="0"/>
                        <a:t>Valued members</a:t>
                      </a:r>
                      <a:r>
                        <a:rPr lang="en-US" sz="1900" baseline="0" dirty="0" smtClean="0"/>
                        <a:t> of communities</a:t>
                      </a:r>
                      <a:endParaRPr lang="en-US" sz="1900" b="1" dirty="0"/>
                    </a:p>
                  </a:txBody>
                  <a:tcPr/>
                </a:tc>
                <a:extLst>
                  <a:ext uri="{0D108BD9-81ED-4DB2-BD59-A6C34878D82A}">
                    <a16:rowId xmlns:a16="http://schemas.microsoft.com/office/drawing/2014/main" val="1358798299"/>
                  </a:ext>
                </a:extLst>
              </a:tr>
            </a:tbl>
          </a:graphicData>
        </a:graphic>
      </p:graphicFrame>
    </p:spTree>
    <p:extLst>
      <p:ext uri="{BB962C8B-B14F-4D97-AF65-F5344CB8AC3E}">
        <p14:creationId xmlns:p14="http://schemas.microsoft.com/office/powerpoint/2010/main" val="11321357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8686800" cy="1143000"/>
          </a:xfrm>
        </p:spPr>
        <p:txBody>
          <a:bodyPr/>
          <a:lstStyle/>
          <a:p>
            <a:r>
              <a:rPr lang="en-US" dirty="0"/>
              <a:t>Preferred Language</a:t>
            </a:r>
          </a:p>
        </p:txBody>
      </p:sp>
      <p:sp>
        <p:nvSpPr>
          <p:cNvPr id="3" name="Content Placeholder 2"/>
          <p:cNvSpPr>
            <a:spLocks noGrp="1"/>
          </p:cNvSpPr>
          <p:nvPr>
            <p:ph idx="1"/>
          </p:nvPr>
        </p:nvSpPr>
        <p:spPr>
          <a:xfrm>
            <a:off x="1828800" y="1905000"/>
            <a:ext cx="8305800" cy="4953000"/>
          </a:xfrm>
        </p:spPr>
        <p:txBody>
          <a:bodyPr>
            <a:noAutofit/>
          </a:bodyPr>
          <a:lstStyle/>
          <a:p>
            <a:r>
              <a:rPr lang="en-US" sz="2800" dirty="0">
                <a:latin typeface="+mn-lt"/>
              </a:rPr>
              <a:t>“Typically Developing” or “Typical” is preferred over “Normal”  </a:t>
            </a:r>
          </a:p>
          <a:p>
            <a:pPr fontAlgn="t"/>
            <a:r>
              <a:rPr lang="en-US" sz="2800" dirty="0">
                <a:latin typeface="+mn-lt"/>
              </a:rPr>
              <a:t>“Intellectual </a:t>
            </a:r>
            <a:r>
              <a:rPr lang="en-US" sz="2800" dirty="0">
                <a:latin typeface="+mn-lt"/>
              </a:rPr>
              <a:t>Disability" or “Cognitive Disability” has replaced “Mental Retardation” as the appropriate </a:t>
            </a:r>
            <a:r>
              <a:rPr lang="en-US" sz="2800" dirty="0">
                <a:latin typeface="+mn-lt"/>
              </a:rPr>
              <a:t>term</a:t>
            </a:r>
          </a:p>
          <a:p>
            <a:pPr fontAlgn="t"/>
            <a:r>
              <a:rPr lang="en-US" sz="2800" dirty="0">
                <a:latin typeface="+mn-lt"/>
              </a:rPr>
              <a:t>People </a:t>
            </a:r>
            <a:r>
              <a:rPr lang="en-US" sz="2800" dirty="0">
                <a:latin typeface="+mn-lt"/>
              </a:rPr>
              <a:t>with Down syndrome should always be referred to as people </a:t>
            </a:r>
            <a:r>
              <a:rPr lang="en-US" sz="2800" dirty="0">
                <a:latin typeface="+mn-lt"/>
              </a:rPr>
              <a:t>first</a:t>
            </a:r>
          </a:p>
          <a:p>
            <a:r>
              <a:rPr lang="en-US" sz="2800" dirty="0">
                <a:latin typeface="+mn-lt"/>
              </a:rPr>
              <a:t>Down </a:t>
            </a:r>
            <a:r>
              <a:rPr lang="en-US" sz="2800" dirty="0">
                <a:latin typeface="+mn-lt"/>
              </a:rPr>
              <a:t>syndrome is a condition or a syndrome, not a disease</a:t>
            </a:r>
          </a:p>
          <a:p>
            <a:endParaRPr lang="en-US" sz="2800" dirty="0"/>
          </a:p>
        </p:txBody>
      </p:sp>
    </p:spTree>
    <p:extLst>
      <p:ext uri="{BB962C8B-B14F-4D97-AF65-F5344CB8AC3E}">
        <p14:creationId xmlns:p14="http://schemas.microsoft.com/office/powerpoint/2010/main" val="10140313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78800"/>
            <a:ext cx="8534400" cy="1169400"/>
          </a:xfrm>
        </p:spPr>
        <p:txBody>
          <a:bodyPr>
            <a:normAutofit fontScale="90000"/>
          </a:bodyPr>
          <a:lstStyle/>
          <a:p>
            <a:r>
              <a:rPr lang="en-US" dirty="0" smtClean="0"/>
              <a:t/>
            </a:r>
            <a:br>
              <a:rPr lang="en-US" dirty="0" smtClean="0"/>
            </a:br>
            <a:r>
              <a:rPr lang="en-US" dirty="0" smtClean="0"/>
              <a:t>Expectations </a:t>
            </a:r>
            <a:r>
              <a:rPr lang="en-US" dirty="0"/>
              <a:t>of Employees </a:t>
            </a:r>
            <a:r>
              <a:rPr lang="en-US" dirty="0" smtClean="0"/>
              <a:t/>
            </a:r>
            <a:br>
              <a:rPr lang="en-US" dirty="0" smtClean="0"/>
            </a:br>
            <a:r>
              <a:rPr lang="en-US" dirty="0" smtClean="0"/>
              <a:t>with </a:t>
            </a:r>
            <a:r>
              <a:rPr lang="en-US" dirty="0"/>
              <a:t>Down </a:t>
            </a:r>
            <a:r>
              <a:rPr lang="en-US" dirty="0" smtClean="0"/>
              <a:t>syndrome</a:t>
            </a:r>
            <a:endParaRPr lang="en-US" dirty="0"/>
          </a:p>
        </p:txBody>
      </p:sp>
      <p:sp>
        <p:nvSpPr>
          <p:cNvPr id="4" name="Content Placeholder 3"/>
          <p:cNvSpPr>
            <a:spLocks noGrp="1"/>
          </p:cNvSpPr>
          <p:nvPr>
            <p:ph sz="half" idx="2"/>
          </p:nvPr>
        </p:nvSpPr>
        <p:spPr>
          <a:xfrm>
            <a:off x="6248400" y="1981201"/>
            <a:ext cx="4343400" cy="3905957"/>
          </a:xfrm>
        </p:spPr>
        <p:txBody>
          <a:bodyPr>
            <a:normAutofit fontScale="77500" lnSpcReduction="20000"/>
          </a:bodyPr>
          <a:lstStyle/>
          <a:p>
            <a:r>
              <a:rPr lang="en-US" sz="3400" dirty="0">
                <a:latin typeface="+mn-lt"/>
              </a:rPr>
              <a:t>Be </a:t>
            </a:r>
            <a:r>
              <a:rPr lang="en-US" sz="3400" dirty="0">
                <a:latin typeface="+mn-lt"/>
              </a:rPr>
              <a:t>patient</a:t>
            </a:r>
          </a:p>
          <a:p>
            <a:pPr marL="0" indent="0">
              <a:buNone/>
            </a:pPr>
            <a:endParaRPr lang="en-US" sz="3400" dirty="0">
              <a:latin typeface="+mn-lt"/>
            </a:endParaRPr>
          </a:p>
          <a:p>
            <a:r>
              <a:rPr lang="en-US" sz="3400" dirty="0">
                <a:latin typeface="+mn-lt"/>
              </a:rPr>
              <a:t>Learn individuals strengths and weaknesses, and build upon </a:t>
            </a:r>
            <a:r>
              <a:rPr lang="en-US" sz="3400" dirty="0">
                <a:latin typeface="+mn-lt"/>
              </a:rPr>
              <a:t>them</a:t>
            </a:r>
          </a:p>
          <a:p>
            <a:pPr marL="0" indent="0">
              <a:buNone/>
            </a:pPr>
            <a:endParaRPr lang="en-US" sz="3400" dirty="0">
              <a:latin typeface="+mn-lt"/>
            </a:endParaRPr>
          </a:p>
          <a:p>
            <a:r>
              <a:rPr lang="en-US" sz="3400" dirty="0">
                <a:latin typeface="+mn-lt"/>
              </a:rPr>
              <a:t>Most of all, treat people with the same respect as any other co-worker</a:t>
            </a:r>
          </a:p>
          <a:p>
            <a:pPr algn="just"/>
            <a:endParaRPr lang="en-US" dirty="0"/>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700" y="2238021"/>
            <a:ext cx="4343400" cy="289560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717530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1"/>
            <a:ext cx="8610600" cy="914401"/>
          </a:xfrm>
        </p:spPr>
        <p:txBody>
          <a:bodyPr>
            <a:noAutofit/>
          </a:bodyPr>
          <a:lstStyle/>
          <a:p>
            <a:r>
              <a:rPr lang="en-US" dirty="0" smtClean="0"/>
              <a:t>Tips For Positive </a:t>
            </a:r>
            <a:br>
              <a:rPr lang="en-US" dirty="0" smtClean="0"/>
            </a:br>
            <a:r>
              <a:rPr lang="en-US" dirty="0" smtClean="0"/>
              <a:t>Communication</a:t>
            </a:r>
            <a:endParaRPr lang="en-US" dirty="0"/>
          </a:p>
        </p:txBody>
      </p:sp>
      <p:sp>
        <p:nvSpPr>
          <p:cNvPr id="3" name="Content Placeholder 2"/>
          <p:cNvSpPr>
            <a:spLocks noGrp="1"/>
          </p:cNvSpPr>
          <p:nvPr>
            <p:ph idx="1"/>
          </p:nvPr>
        </p:nvSpPr>
        <p:spPr>
          <a:xfrm>
            <a:off x="1981200" y="1981200"/>
            <a:ext cx="5715000" cy="4343400"/>
          </a:xfrm>
        </p:spPr>
        <p:txBody>
          <a:bodyPr/>
          <a:lstStyle/>
          <a:p>
            <a:r>
              <a:rPr lang="en-US" dirty="0" smtClean="0">
                <a:latin typeface="+mn-lt"/>
              </a:rPr>
              <a:t>Keep a positive attitude </a:t>
            </a:r>
          </a:p>
          <a:p>
            <a:r>
              <a:rPr lang="en-US" dirty="0" smtClean="0">
                <a:latin typeface="+mn-lt"/>
              </a:rPr>
              <a:t>Be </a:t>
            </a:r>
            <a:r>
              <a:rPr lang="en-US" dirty="0">
                <a:latin typeface="+mn-lt"/>
              </a:rPr>
              <a:t>c</a:t>
            </a:r>
            <a:r>
              <a:rPr lang="en-US" dirty="0" smtClean="0">
                <a:latin typeface="+mn-lt"/>
              </a:rPr>
              <a:t>alm and understanding </a:t>
            </a:r>
          </a:p>
          <a:p>
            <a:r>
              <a:rPr lang="en-US" dirty="0" smtClean="0">
                <a:latin typeface="+mn-lt"/>
              </a:rPr>
              <a:t>Working with </a:t>
            </a:r>
            <a:r>
              <a:rPr lang="en-US" dirty="0">
                <a:latin typeface="+mn-lt"/>
              </a:rPr>
              <a:t>a</a:t>
            </a:r>
            <a:r>
              <a:rPr lang="en-US" dirty="0" smtClean="0">
                <a:latin typeface="+mn-lt"/>
              </a:rPr>
              <a:t>dults</a:t>
            </a:r>
          </a:p>
          <a:p>
            <a:r>
              <a:rPr lang="en-US" dirty="0" smtClean="0">
                <a:latin typeface="+mn-lt"/>
              </a:rPr>
              <a:t>Role model/Mentor</a:t>
            </a:r>
          </a:p>
          <a:p>
            <a:r>
              <a:rPr lang="en-US" dirty="0" smtClean="0">
                <a:latin typeface="+mn-lt"/>
              </a:rPr>
              <a:t>Treat </a:t>
            </a:r>
            <a:r>
              <a:rPr lang="en-US" dirty="0">
                <a:latin typeface="+mn-lt"/>
              </a:rPr>
              <a:t>a</a:t>
            </a:r>
            <a:r>
              <a:rPr lang="en-US" dirty="0" smtClean="0">
                <a:latin typeface="+mn-lt"/>
              </a:rPr>
              <a:t>s individuals</a:t>
            </a:r>
          </a:p>
          <a:p>
            <a:r>
              <a:rPr lang="en-US" dirty="0" smtClean="0">
                <a:latin typeface="+mn-lt"/>
              </a:rPr>
              <a:t>Serious approach to individual feelings and concerns </a:t>
            </a:r>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0" y="2514601"/>
            <a:ext cx="2667000" cy="2800959"/>
          </a:xfrm>
          <a:prstGeom prst="rect">
            <a:avLst/>
          </a:prstGeom>
        </p:spPr>
      </p:pic>
    </p:spTree>
    <p:extLst>
      <p:ext uri="{BB962C8B-B14F-4D97-AF65-F5344CB8AC3E}">
        <p14:creationId xmlns:p14="http://schemas.microsoft.com/office/powerpoint/2010/main" val="72022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794020" y="-121257"/>
            <a:ext cx="7886700" cy="1325563"/>
          </a:xfrm>
        </p:spPr>
        <p:txBody>
          <a:bodyPr/>
          <a:lstStyle/>
          <a:p>
            <a:r>
              <a:rPr lang="en-US" b="1" dirty="0" smtClean="0">
                <a:solidFill>
                  <a:schemeClr val="bg1"/>
                </a:solidFill>
                <a:latin typeface="Calibri" panose="020F0502020204030204" pitchFamily="34" charset="0"/>
                <a:cs typeface="Calibri" panose="020F0502020204030204" pitchFamily="34" charset="0"/>
              </a:rPr>
              <a:t>Goodwill Service Area in Virginia</a:t>
            </a:r>
            <a:endParaRPr lang="en-US" altLang="en-US" b="1" dirty="0">
              <a:solidFill>
                <a:schemeClr val="bg1"/>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0007" y="897924"/>
            <a:ext cx="8607333" cy="5214552"/>
          </a:xfrm>
          <a:prstGeom prst="rect">
            <a:avLst/>
          </a:prstGeom>
        </p:spPr>
      </p:pic>
    </p:spTree>
    <p:extLst>
      <p:ext uri="{BB962C8B-B14F-4D97-AF65-F5344CB8AC3E}">
        <p14:creationId xmlns:p14="http://schemas.microsoft.com/office/powerpoint/2010/main" val="23103324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8686800" cy="1143000"/>
          </a:xfrm>
        </p:spPr>
        <p:txBody>
          <a:bodyPr/>
          <a:lstStyle/>
          <a:p>
            <a:r>
              <a:rPr lang="en-US" dirty="0" smtClean="0"/>
              <a:t> Things to Remember </a:t>
            </a:r>
            <a:endParaRPr lang="en-US" dirty="0"/>
          </a:p>
        </p:txBody>
      </p:sp>
      <p:sp>
        <p:nvSpPr>
          <p:cNvPr id="3" name="Content Placeholder 2"/>
          <p:cNvSpPr>
            <a:spLocks noGrp="1"/>
          </p:cNvSpPr>
          <p:nvPr>
            <p:ph idx="1"/>
          </p:nvPr>
        </p:nvSpPr>
        <p:spPr>
          <a:xfrm>
            <a:off x="1676400" y="1600201"/>
            <a:ext cx="8077200" cy="4525963"/>
          </a:xfrm>
        </p:spPr>
        <p:txBody>
          <a:bodyPr>
            <a:normAutofit lnSpcReduction="10000"/>
          </a:bodyPr>
          <a:lstStyle/>
          <a:p>
            <a:endParaRPr lang="en-US" sz="1800" dirty="0">
              <a:latin typeface="+mn-lt"/>
            </a:endParaRPr>
          </a:p>
          <a:p>
            <a:r>
              <a:rPr lang="en-US" dirty="0" smtClean="0">
                <a:latin typeface="+mn-lt"/>
              </a:rPr>
              <a:t>Individuals </a:t>
            </a:r>
            <a:r>
              <a:rPr lang="en-US" dirty="0">
                <a:latin typeface="+mn-lt"/>
              </a:rPr>
              <a:t>with </a:t>
            </a:r>
            <a:r>
              <a:rPr lang="en-US" dirty="0" smtClean="0">
                <a:latin typeface="+mn-lt"/>
              </a:rPr>
              <a:t>different abilities </a:t>
            </a:r>
            <a:r>
              <a:rPr lang="en-US" dirty="0">
                <a:latin typeface="+mn-lt"/>
              </a:rPr>
              <a:t>are </a:t>
            </a:r>
            <a:r>
              <a:rPr lang="en-US" dirty="0" smtClean="0">
                <a:latin typeface="+mn-lt"/>
              </a:rPr>
              <a:t>people first</a:t>
            </a:r>
            <a:endParaRPr lang="en-US" dirty="0">
              <a:latin typeface="+mn-lt"/>
            </a:endParaRPr>
          </a:p>
          <a:p>
            <a:r>
              <a:rPr lang="en-US" dirty="0">
                <a:latin typeface="+mn-lt"/>
              </a:rPr>
              <a:t>Individuals with </a:t>
            </a:r>
            <a:r>
              <a:rPr lang="en-US" dirty="0" smtClean="0">
                <a:latin typeface="+mn-lt"/>
              </a:rPr>
              <a:t>different abilities </a:t>
            </a:r>
            <a:r>
              <a:rPr lang="en-US" dirty="0">
                <a:latin typeface="+mn-lt"/>
              </a:rPr>
              <a:t>are whole </a:t>
            </a:r>
            <a:r>
              <a:rPr lang="en-US" dirty="0" smtClean="0">
                <a:latin typeface="+mn-lt"/>
              </a:rPr>
              <a:t>people</a:t>
            </a:r>
            <a:endParaRPr lang="en-US" dirty="0">
              <a:latin typeface="+mn-lt"/>
            </a:endParaRPr>
          </a:p>
          <a:p>
            <a:r>
              <a:rPr lang="en-US" dirty="0">
                <a:latin typeface="+mn-lt"/>
              </a:rPr>
              <a:t>They expect to be treated with the same dignity and respect that you </a:t>
            </a:r>
            <a:r>
              <a:rPr lang="en-US" dirty="0" smtClean="0">
                <a:latin typeface="+mn-lt"/>
              </a:rPr>
              <a:t>do</a:t>
            </a:r>
            <a:endParaRPr lang="en-US" dirty="0">
              <a:latin typeface="+mn-lt"/>
            </a:endParaRPr>
          </a:p>
          <a:p>
            <a:r>
              <a:rPr lang="en-US" dirty="0">
                <a:latin typeface="+mn-lt"/>
              </a:rPr>
              <a:t>Just because someone has a </a:t>
            </a:r>
            <a:r>
              <a:rPr lang="en-US" sz="2800" dirty="0">
                <a:latin typeface="+mn-lt"/>
              </a:rPr>
              <a:t>disability</a:t>
            </a:r>
            <a:r>
              <a:rPr lang="en-US" dirty="0" smtClean="0">
                <a:latin typeface="+mn-lt"/>
              </a:rPr>
              <a:t> </a:t>
            </a:r>
            <a:r>
              <a:rPr lang="en-US" dirty="0">
                <a:latin typeface="+mn-lt"/>
              </a:rPr>
              <a:t>does not mean he/she is </a:t>
            </a:r>
            <a:r>
              <a:rPr lang="en-US" dirty="0" smtClean="0">
                <a:latin typeface="+mn-lt"/>
              </a:rPr>
              <a:t>disabled</a:t>
            </a:r>
            <a:endParaRPr lang="en-US" dirty="0">
              <a:latin typeface="+mn-lt"/>
            </a:endParaRPr>
          </a:p>
          <a:p>
            <a:endParaRPr lang="en-US" dirty="0">
              <a:latin typeface="+mn-lt"/>
            </a:endParaRPr>
          </a:p>
        </p:txBody>
      </p:sp>
    </p:spTree>
    <p:extLst>
      <p:ext uri="{BB962C8B-B14F-4D97-AF65-F5344CB8AC3E}">
        <p14:creationId xmlns:p14="http://schemas.microsoft.com/office/powerpoint/2010/main" val="397119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8534400" cy="1143000"/>
          </a:xfrm>
        </p:spPr>
        <p:txBody>
          <a:bodyPr/>
          <a:lstStyle/>
          <a:p>
            <a:r>
              <a:rPr lang="en-US" dirty="0" smtClean="0"/>
              <a:t>What is #DSWORKS®?</a:t>
            </a:r>
            <a:endParaRPr lang="en-US" dirty="0"/>
          </a:p>
        </p:txBody>
      </p:sp>
      <p:graphicFrame>
        <p:nvGraphicFramePr>
          <p:cNvPr id="4" name="Content Placeholder 3"/>
          <p:cNvGraphicFramePr>
            <a:graphicFrameLocks noGrp="1"/>
          </p:cNvGraphicFramePr>
          <p:nvPr>
            <p:ph idx="1"/>
            <p:extLst/>
          </p:nvPr>
        </p:nvGraphicFramePr>
        <p:xfrm>
          <a:off x="1981200" y="2057401"/>
          <a:ext cx="8229600" cy="4068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6401" y="5943601"/>
            <a:ext cx="2153355" cy="729035"/>
          </a:xfrm>
          <a:prstGeom prst="rect">
            <a:avLst/>
          </a:prstGeom>
        </p:spPr>
      </p:pic>
    </p:spTree>
    <p:extLst>
      <p:ext uri="{BB962C8B-B14F-4D97-AF65-F5344CB8AC3E}">
        <p14:creationId xmlns:p14="http://schemas.microsoft.com/office/powerpoint/2010/main" val="296825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5105400" cy="1066800"/>
          </a:xfrm>
        </p:spPr>
        <p:txBody>
          <a:bodyPr>
            <a:normAutofit/>
          </a:bodyPr>
          <a:lstStyle/>
          <a:p>
            <a:r>
              <a:rPr lang="en-US" sz="3200" dirty="0"/>
              <a:t>#DSWORKS Employer    Outreach </a:t>
            </a:r>
            <a:endParaRPr lang="en-US" sz="3200" dirty="0"/>
          </a:p>
        </p:txBody>
      </p:sp>
      <p:sp>
        <p:nvSpPr>
          <p:cNvPr id="5" name="Text Placeholder 4"/>
          <p:cNvSpPr>
            <a:spLocks noGrp="1"/>
          </p:cNvSpPr>
          <p:nvPr>
            <p:ph type="body" sz="half" idx="2"/>
          </p:nvPr>
        </p:nvSpPr>
        <p:spPr>
          <a:xfrm>
            <a:off x="1752600" y="1828800"/>
            <a:ext cx="3657600" cy="4572000"/>
          </a:xfrm>
        </p:spPr>
        <p:txBody>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Outreach Strategy</a:t>
            </a:r>
          </a:p>
          <a:p>
            <a:pPr marL="742950" lvl="1" indent="-285750">
              <a:buFont typeface="Arial" panose="020B0604020202020204" pitchFamily="34" charset="0"/>
              <a:buChar char="•"/>
            </a:pPr>
            <a:r>
              <a:rPr lang="en-US" sz="2400" dirty="0"/>
              <a:t>C21</a:t>
            </a:r>
          </a:p>
          <a:p>
            <a:pPr marL="742950" lvl="1" indent="-285750">
              <a:buFont typeface="Arial" panose="020B0604020202020204" pitchFamily="34" charset="0"/>
              <a:buChar char="•"/>
            </a:pPr>
            <a:r>
              <a:rPr lang="en-US" sz="2400" dirty="0"/>
              <a:t>Employer Roundtables</a:t>
            </a:r>
          </a:p>
          <a:p>
            <a:pPr marL="742950" lvl="1" indent="-285750">
              <a:buFont typeface="Arial" panose="020B0604020202020204" pitchFamily="34" charset="0"/>
              <a:buChar char="•"/>
            </a:pPr>
            <a:r>
              <a:rPr lang="en-US" sz="2400" dirty="0"/>
              <a:t>Self-Advocate Need</a:t>
            </a:r>
          </a:p>
          <a:p>
            <a:pPr marL="742950" lvl="1" indent="-285750">
              <a:buFont typeface="Arial" panose="020B0604020202020204" pitchFamily="34" charset="0"/>
              <a:buChar char="•"/>
            </a:pPr>
            <a:r>
              <a:rPr lang="en-US" sz="2400" dirty="0"/>
              <a:t>Relationship &amp; Networking Opportunities</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dirty="0"/>
          </a:p>
        </p:txBody>
      </p:sp>
      <p:graphicFrame>
        <p:nvGraphicFramePr>
          <p:cNvPr id="8" name="Content Placeholder 7"/>
          <p:cNvGraphicFramePr>
            <a:graphicFrameLocks noGrp="1"/>
          </p:cNvGraphicFramePr>
          <p:nvPr>
            <p:ph idx="1"/>
            <p:extLst/>
          </p:nvPr>
        </p:nvGraphicFramePr>
        <p:xfrm>
          <a:off x="5410200" y="1295401"/>
          <a:ext cx="4800600" cy="4830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Reaching Out Helping · Free vector graphic on Pixaba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82569">
            <a:off x="7040784" y="2860762"/>
            <a:ext cx="1468642" cy="1700036"/>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177659">
            <a:off x="8686801" y="1226410"/>
            <a:ext cx="1737511" cy="585267"/>
          </a:xfrm>
          <a:prstGeom prst="rect">
            <a:avLst/>
          </a:prstGeom>
        </p:spPr>
      </p:pic>
    </p:spTree>
    <p:extLst>
      <p:ext uri="{BB962C8B-B14F-4D97-AF65-F5344CB8AC3E}">
        <p14:creationId xmlns:p14="http://schemas.microsoft.com/office/powerpoint/2010/main" val="19596631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28600"/>
            <a:ext cx="8820150" cy="1396446"/>
          </a:xfrm>
        </p:spPr>
        <p:txBody>
          <a:bodyPr>
            <a:normAutofit fontScale="90000"/>
          </a:bodyPr>
          <a:lstStyle/>
          <a:p>
            <a:r>
              <a:rPr lang="en-US" dirty="0"/>
              <a:t/>
            </a:r>
            <a:br>
              <a:rPr lang="en-US" dirty="0"/>
            </a:br>
            <a:r>
              <a:rPr lang="en-US" dirty="0"/>
              <a:t/>
            </a:r>
            <a:br>
              <a:rPr lang="en-US" dirty="0"/>
            </a:br>
            <a:r>
              <a:rPr lang="en-US" dirty="0"/>
              <a:t>How NDSS Supports </a:t>
            </a:r>
            <a:r>
              <a:rPr lang="en-US" dirty="0"/>
              <a:t>Our #DSWORKS® </a:t>
            </a:r>
            <a:r>
              <a:rPr lang="en-US" dirty="0" smtClean="0"/>
              <a:t/>
            </a:r>
            <a:br>
              <a:rPr lang="en-US" dirty="0" smtClean="0"/>
            </a:br>
            <a:r>
              <a:rPr lang="en-US" dirty="0"/>
              <a:t>Partners</a:t>
            </a:r>
            <a:r>
              <a:rPr lang="en-US" dirty="0"/>
              <a:t/>
            </a:r>
            <a:br>
              <a:rPr lang="en-US" dirty="0"/>
            </a:br>
            <a:r>
              <a:rPr lang="en-US" dirty="0"/>
              <a:t>					</a:t>
            </a:r>
            <a:r>
              <a:rPr lang="en-US" dirty="0"/>
              <a:t/>
            </a:r>
            <a:br>
              <a:rPr lang="en-US" dirty="0"/>
            </a:br>
            <a:r>
              <a:rPr lang="en-US" dirty="0"/>
              <a:t/>
            </a:r>
            <a:br>
              <a:rPr lang="en-US" dirty="0"/>
            </a:br>
            <a:endParaRPr lang="en-US" dirty="0"/>
          </a:p>
        </p:txBody>
      </p:sp>
      <p:graphicFrame>
        <p:nvGraphicFramePr>
          <p:cNvPr id="8" name="Content Placeholder 7"/>
          <p:cNvGraphicFramePr>
            <a:graphicFrameLocks noGrp="1"/>
          </p:cNvGraphicFramePr>
          <p:nvPr>
            <p:ph idx="4294967295"/>
            <p:extLst/>
          </p:nvPr>
        </p:nvGraphicFramePr>
        <p:xfrm>
          <a:off x="5181600" y="1524001"/>
          <a:ext cx="5486400" cy="460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 Placeholder 12"/>
          <p:cNvSpPr>
            <a:spLocks noGrp="1"/>
          </p:cNvSpPr>
          <p:nvPr>
            <p:ph type="body" sz="half" idx="4294967295"/>
          </p:nvPr>
        </p:nvSpPr>
        <p:spPr>
          <a:xfrm>
            <a:off x="1752601" y="2481390"/>
            <a:ext cx="3958687" cy="4373563"/>
          </a:xfrm>
        </p:spPr>
        <p:txBody>
          <a:bodyPr>
            <a:normAutofit/>
          </a:bodyPr>
          <a:lstStyle/>
          <a:p>
            <a:pPr marL="457200" indent="-457200">
              <a:buFont typeface="+mj-lt"/>
              <a:buAutoNum type="arabicParenR"/>
            </a:pPr>
            <a:endParaRPr lang="en-US" sz="2400" dirty="0"/>
          </a:p>
          <a:p>
            <a:pPr marL="457200" indent="-457200">
              <a:buFont typeface="+mj-lt"/>
              <a:buAutoNum type="arabicParenR"/>
            </a:pPr>
            <a:r>
              <a:rPr lang="en-US" sz="2400" b="1" dirty="0">
                <a:latin typeface="+mn-lt"/>
              </a:rPr>
              <a:t>Corporate Partners</a:t>
            </a:r>
          </a:p>
          <a:p>
            <a:pPr marL="457200" indent="-457200">
              <a:buFont typeface="+mj-lt"/>
              <a:buAutoNum type="arabicParenR"/>
            </a:pPr>
            <a:endParaRPr lang="en-US" sz="2400" b="1" dirty="0">
              <a:latin typeface="+mn-lt"/>
            </a:endParaRPr>
          </a:p>
          <a:p>
            <a:pPr marL="457200" indent="-457200">
              <a:buFont typeface="+mj-lt"/>
              <a:buAutoNum type="arabicParenR"/>
            </a:pPr>
            <a:r>
              <a:rPr lang="en-US" sz="2400" b="1" dirty="0">
                <a:latin typeface="+mn-lt"/>
              </a:rPr>
              <a:t>Small Business Partners</a:t>
            </a:r>
          </a:p>
          <a:p>
            <a:pPr marL="457200" indent="-457200">
              <a:buFont typeface="+mj-lt"/>
              <a:buAutoNum type="arabicParenR"/>
            </a:pPr>
            <a:endParaRPr lang="en-US" sz="2400" b="1" dirty="0">
              <a:latin typeface="+mn-lt"/>
            </a:endParaRPr>
          </a:p>
          <a:p>
            <a:pPr marL="457200" indent="-457200">
              <a:buFont typeface="+mj-lt"/>
              <a:buAutoNum type="arabicParenR"/>
            </a:pPr>
            <a:r>
              <a:rPr lang="en-US" sz="2400" b="1" dirty="0">
                <a:latin typeface="+mn-lt"/>
              </a:rPr>
              <a:t>Strategic Partners</a:t>
            </a:r>
          </a:p>
          <a:p>
            <a:pPr>
              <a:buFont typeface="+mj-lt"/>
              <a:buAutoNum type="arabicParenR"/>
            </a:pPr>
            <a:endParaRPr lang="en-US" sz="1800" dirty="0"/>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2800" y="3581401"/>
            <a:ext cx="1737986" cy="588409"/>
          </a:xfrm>
          <a:prstGeom prst="rect">
            <a:avLst/>
          </a:prstGeom>
        </p:spPr>
      </p:pic>
    </p:spTree>
    <p:extLst>
      <p:ext uri="{BB962C8B-B14F-4D97-AF65-F5344CB8AC3E}">
        <p14:creationId xmlns:p14="http://schemas.microsoft.com/office/powerpoint/2010/main" val="8979595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8534400" cy="1219200"/>
          </a:xfrm>
        </p:spPr>
        <p:txBody>
          <a:bodyPr/>
          <a:lstStyle/>
          <a:p>
            <a:r>
              <a:rPr lang="en-US" dirty="0"/>
              <a:t>#DSWORKS® Partnerships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7612" y="4615933"/>
            <a:ext cx="2495245" cy="2070522"/>
          </a:xfrm>
          <a:prstGeom prst="rect">
            <a:avLst/>
          </a:prstGeom>
        </p:spPr>
      </p:pic>
      <p:sp>
        <p:nvSpPr>
          <p:cNvPr id="9" name="Rectangle 8"/>
          <p:cNvSpPr/>
          <p:nvPr/>
        </p:nvSpPr>
        <p:spPr>
          <a:xfrm>
            <a:off x="2133600" y="3105836"/>
            <a:ext cx="6248400" cy="2031325"/>
          </a:xfrm>
          <a:prstGeom prst="rect">
            <a:avLst/>
          </a:prstGeom>
        </p:spPr>
        <p:txBody>
          <a:bodyPr wrap="square">
            <a:spAutoFit/>
          </a:bodyPr>
          <a:lstStyle/>
          <a:p>
            <a:pPr algn="ctr"/>
            <a:endParaRPr lang="en-US" b="1" i="1" dirty="0">
              <a:solidFill>
                <a:prstClr val="black"/>
              </a:solidFill>
              <a:latin typeface="Calibri"/>
            </a:endParaRPr>
          </a:p>
          <a:p>
            <a:pPr algn="ctr"/>
            <a:endParaRPr lang="en-US" b="1" i="1" dirty="0">
              <a:solidFill>
                <a:prstClr val="black"/>
              </a:solidFill>
              <a:latin typeface="Calibri"/>
            </a:endParaRPr>
          </a:p>
          <a:p>
            <a:pPr algn="ctr"/>
            <a:endParaRPr lang="en-US" b="1" i="1" dirty="0">
              <a:solidFill>
                <a:prstClr val="black"/>
              </a:solidFill>
              <a:latin typeface="Calibri"/>
            </a:endParaRPr>
          </a:p>
          <a:p>
            <a:pPr algn="ctr"/>
            <a:endParaRPr lang="en-US" b="1" i="1" dirty="0">
              <a:solidFill>
                <a:prstClr val="black"/>
              </a:solidFill>
              <a:latin typeface="Calibri"/>
            </a:endParaRPr>
          </a:p>
          <a:p>
            <a:pPr algn="ctr"/>
            <a:endParaRPr lang="en-US" b="1" i="1" dirty="0">
              <a:solidFill>
                <a:prstClr val="black"/>
              </a:solidFill>
              <a:latin typeface="Calibri"/>
            </a:endParaRPr>
          </a:p>
          <a:p>
            <a:pPr algn="ctr"/>
            <a:endParaRPr lang="en-US" sz="3600" b="1" i="1" dirty="0">
              <a:solidFill>
                <a:prstClr val="black"/>
              </a:solidFill>
              <a:latin typeface="Calibri"/>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1673" y="5650256"/>
            <a:ext cx="3669143" cy="115786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5699" y="2612272"/>
            <a:ext cx="1600788" cy="1600788"/>
          </a:xfrm>
          <a:prstGeom prst="rect">
            <a:avLst/>
          </a:prstGeom>
        </p:spPr>
      </p:pic>
      <p:pic>
        <p:nvPicPr>
          <p:cNvPr id="11" name="Content Placeholder 10"/>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7556706" y="4602228"/>
            <a:ext cx="2760120" cy="1153483"/>
          </a:xfr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8800" y="917378"/>
            <a:ext cx="3835812" cy="1694894"/>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7286" y="3147645"/>
            <a:ext cx="4037512" cy="1949823"/>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33600" y="3290171"/>
            <a:ext cx="1522910" cy="1108678"/>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84630" y="2080016"/>
            <a:ext cx="4368712" cy="908021"/>
          </a:xfrm>
          <a:prstGeom prst="rect">
            <a:avLst/>
          </a:prstGeom>
        </p:spPr>
      </p:pic>
    </p:spTree>
    <p:extLst>
      <p:ext uri="{BB962C8B-B14F-4D97-AF65-F5344CB8AC3E}">
        <p14:creationId xmlns:p14="http://schemas.microsoft.com/office/powerpoint/2010/main" val="240089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6" presetClass="emph" presetSubtype="0" fill="hold" nodeType="afterEffect">
                                  <p:stCondLst>
                                    <p:cond delay="0"/>
                                  </p:stCondLst>
                                  <p:childTnLst>
                                    <p:animEffect transition="out" filter="fade">
                                      <p:cBhvr>
                                        <p:cTn id="13" dur="500" tmFilter="0, 0; .2, .5; .8, .5; 1, 0"/>
                                        <p:tgtEl>
                                          <p:spTgt spid="13"/>
                                        </p:tgtEl>
                                      </p:cBhvr>
                                    </p:animEffect>
                                    <p:animScale>
                                      <p:cBhvr>
                                        <p:cTn id="14" dur="250" autoRev="1" fill="hold"/>
                                        <p:tgtEl>
                                          <p:spTgt spid="13"/>
                                        </p:tgtEl>
                                      </p:cBhvr>
                                      <p:by x="105000" y="105000"/>
                                    </p:animScale>
                                  </p:childTnLst>
                                </p:cTn>
                              </p:par>
                            </p:childTnLst>
                          </p:cTn>
                        </p:par>
                        <p:par>
                          <p:cTn id="15" fill="hold">
                            <p:stCondLst>
                              <p:cond delay="1500"/>
                            </p:stCondLst>
                            <p:childTnLst>
                              <p:par>
                                <p:cTn id="16" presetID="26" presetClass="emph" presetSubtype="0" fill="hold" nodeType="afterEffect">
                                  <p:stCondLst>
                                    <p:cond delay="0"/>
                                  </p:stCondLst>
                                  <p:childTnLst>
                                    <p:animEffect transition="out" filter="fade">
                                      <p:cBhvr>
                                        <p:cTn id="17" dur="500" tmFilter="0, 0; .2, .5; .8, .5; 1, 0"/>
                                        <p:tgtEl>
                                          <p:spTgt spid="11"/>
                                        </p:tgtEl>
                                      </p:cBhvr>
                                    </p:animEffect>
                                    <p:animScale>
                                      <p:cBhvr>
                                        <p:cTn id="18" dur="250" autoRev="1" fill="hold"/>
                                        <p:tgtEl>
                                          <p:spTgt spid="11"/>
                                        </p:tgtEl>
                                      </p:cBhvr>
                                      <p:by x="105000" y="105000"/>
                                    </p:animScale>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7"/>
                                        </p:tgtEl>
                                        <p:attrNameLst>
                                          <p:attrName>r</p:attrName>
                                        </p:attrNameLst>
                                      </p:cBhvr>
                                    </p:animRot>
                                    <p:animRot by="-240000">
                                      <p:cBhvr>
                                        <p:cTn id="22" dur="200" fill="hold">
                                          <p:stCondLst>
                                            <p:cond delay="200"/>
                                          </p:stCondLst>
                                        </p:cTn>
                                        <p:tgtEl>
                                          <p:spTgt spid="7"/>
                                        </p:tgtEl>
                                        <p:attrNameLst>
                                          <p:attrName>r</p:attrName>
                                        </p:attrNameLst>
                                      </p:cBhvr>
                                    </p:animRot>
                                    <p:animRot by="240000">
                                      <p:cBhvr>
                                        <p:cTn id="23" dur="200" fill="hold">
                                          <p:stCondLst>
                                            <p:cond delay="400"/>
                                          </p:stCondLst>
                                        </p:cTn>
                                        <p:tgtEl>
                                          <p:spTgt spid="7"/>
                                        </p:tgtEl>
                                        <p:attrNameLst>
                                          <p:attrName>r</p:attrName>
                                        </p:attrNameLst>
                                      </p:cBhvr>
                                    </p:animRot>
                                    <p:animRot by="-240000">
                                      <p:cBhvr>
                                        <p:cTn id="24" dur="200" fill="hold">
                                          <p:stCondLst>
                                            <p:cond delay="600"/>
                                          </p:stCondLst>
                                        </p:cTn>
                                        <p:tgtEl>
                                          <p:spTgt spid="7"/>
                                        </p:tgtEl>
                                        <p:attrNameLst>
                                          <p:attrName>r</p:attrName>
                                        </p:attrNameLst>
                                      </p:cBhvr>
                                    </p:animRot>
                                    <p:animRot by="120000">
                                      <p:cBhvr>
                                        <p:cTn id="25" dur="200" fill="hold">
                                          <p:stCondLst>
                                            <p:cond delay="800"/>
                                          </p:stCondLst>
                                        </p:cTn>
                                        <p:tgtEl>
                                          <p:spTgt spid="7"/>
                                        </p:tgtEl>
                                        <p:attrNameLst>
                                          <p:attrName>r</p:attrName>
                                        </p:attrNameLst>
                                      </p:cBhvr>
                                    </p:animRot>
                                  </p:childTnLst>
                                </p:cTn>
                              </p:par>
                            </p:childTnLst>
                          </p:cTn>
                        </p:par>
                        <p:par>
                          <p:cTn id="26" fill="hold">
                            <p:stCondLst>
                              <p:cond delay="3000"/>
                            </p:stCondLst>
                            <p:childTnLst>
                              <p:par>
                                <p:cTn id="27" presetID="26" presetClass="emph" presetSubtype="0" fill="hold" nodeType="afterEffect">
                                  <p:stCondLst>
                                    <p:cond delay="0"/>
                                  </p:stCondLst>
                                  <p:childTnLst>
                                    <p:animEffect transition="out" filter="fade">
                                      <p:cBhvr>
                                        <p:cTn id="28" dur="500" tmFilter="0, 0; .2, .5; .8, .5; 1, 0"/>
                                        <p:tgtEl>
                                          <p:spTgt spid="4"/>
                                        </p:tgtEl>
                                      </p:cBhvr>
                                    </p:animEffect>
                                    <p:animScale>
                                      <p:cBhvr>
                                        <p:cTn id="29" dur="250" autoRev="1" fill="hold"/>
                                        <p:tgtEl>
                                          <p:spTgt spid="4"/>
                                        </p:tgtEl>
                                      </p:cBhvr>
                                      <p:by x="105000" y="105000"/>
                                    </p:animScale>
                                  </p:childTnLst>
                                </p:cTn>
                              </p:par>
                            </p:childTnLst>
                          </p:cTn>
                        </p:par>
                        <p:par>
                          <p:cTn id="30" fill="hold">
                            <p:stCondLst>
                              <p:cond delay="3500"/>
                            </p:stCondLst>
                            <p:childTnLst>
                              <p:par>
                                <p:cTn id="31" presetID="26" presetClass="emph" presetSubtype="0" fill="hold" nodeType="after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BE0C9-5029-4AA1-B606-F086D3D1DFD2}"/>
              </a:ext>
            </a:extLst>
          </p:cNvPr>
          <p:cNvSpPr>
            <a:spLocks noGrp="1"/>
          </p:cNvSpPr>
          <p:nvPr>
            <p:ph type="title"/>
          </p:nvPr>
        </p:nvSpPr>
        <p:spPr>
          <a:xfrm>
            <a:off x="1576599" y="116660"/>
            <a:ext cx="8229600" cy="1143000"/>
          </a:xfrm>
        </p:spPr>
        <p:txBody>
          <a:bodyPr>
            <a:normAutofit/>
          </a:bodyPr>
          <a:lstStyle/>
          <a:p>
            <a:r>
              <a:rPr lang="en-US" dirty="0"/>
              <a:t>End </a:t>
            </a:r>
            <a:r>
              <a:rPr lang="en-US" dirty="0"/>
              <a:t>#</a:t>
            </a:r>
            <a:r>
              <a:rPr lang="en-US" dirty="0" err="1"/>
              <a:t>LawSyndrome</a:t>
            </a:r>
            <a:endParaRPr lang="en-US" dirty="0"/>
          </a:p>
        </p:txBody>
      </p:sp>
      <p:pic>
        <p:nvPicPr>
          <p:cNvPr id="4" name="Picture 4">
            <a:hlinkClick r:id="" action="ppaction://media"/>
            <a:extLst>
              <a:ext uri="{FF2B5EF4-FFF2-40B4-BE49-F238E27FC236}">
                <a16:creationId xmlns:a16="http://schemas.microsoft.com/office/drawing/2014/main" id="{F2A8F692-4F23-4524-88D5-A8E47E1C57A1}"/>
              </a:ext>
            </a:extLst>
          </p:cNvPr>
          <p:cNvPicPr>
            <a:picLocks noGrp="1" noRot="1" noChangeAspect="1"/>
          </p:cNvPicPr>
          <p:nvPr>
            <p:ph idx="1"/>
            <a:videoFile r:link="rId1"/>
          </p:nvPr>
        </p:nvPicPr>
        <p:blipFill>
          <a:blip r:embed="rId3"/>
          <a:stretch>
            <a:fillRect/>
          </a:stretch>
        </p:blipFill>
        <p:spPr>
          <a:xfrm>
            <a:off x="2950223" y="1932220"/>
            <a:ext cx="6240981" cy="4369698"/>
          </a:xfrm>
          <a:prstGeom prst="rect">
            <a:avLst/>
          </a:prstGeom>
        </p:spPr>
      </p:pic>
    </p:spTree>
    <p:extLst>
      <p:ext uri="{BB962C8B-B14F-4D97-AF65-F5344CB8AC3E}">
        <p14:creationId xmlns:p14="http://schemas.microsoft.com/office/powerpoint/2010/main" val="5949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2290" y="231703"/>
            <a:ext cx="8534400" cy="762000"/>
          </a:xfrm>
        </p:spPr>
        <p:txBody>
          <a:bodyPr>
            <a:normAutofit/>
          </a:bodyPr>
          <a:lstStyle/>
          <a:p>
            <a:r>
              <a:rPr lang="en-US" dirty="0"/>
              <a:t>Why #</a:t>
            </a:r>
            <a:r>
              <a:rPr lang="en-US" dirty="0" err="1"/>
              <a:t>LawSyndrome</a:t>
            </a:r>
            <a:r>
              <a:rPr lang="en-US" dirty="0"/>
              <a:t>?</a:t>
            </a:r>
            <a:endParaRPr lang="en-US" dirty="0"/>
          </a:p>
        </p:txBody>
      </p:sp>
      <p:sp>
        <p:nvSpPr>
          <p:cNvPr id="4" name="TextBox 3"/>
          <p:cNvSpPr txBox="1"/>
          <p:nvPr/>
        </p:nvSpPr>
        <p:spPr>
          <a:xfrm>
            <a:off x="1981200" y="2020670"/>
            <a:ext cx="8534400"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b="1" i="1" dirty="0">
                <a:solidFill>
                  <a:prstClr val="white"/>
                </a:solidFill>
                <a:latin typeface="Calibri"/>
              </a:rPr>
              <a:t>Outdated laws discourage all individuals with disabilities from fulfilling their potential</a:t>
            </a:r>
          </a:p>
          <a:p>
            <a:pPr algn="ctr"/>
            <a:endParaRPr lang="en-US" b="1" i="1" dirty="0">
              <a:solidFill>
                <a:prstClr val="white"/>
              </a:solidFill>
              <a:latin typeface="Calibri"/>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56218" y="3124201"/>
            <a:ext cx="4059382" cy="2867529"/>
          </a:xfrm>
          <a:prstGeom prst="rect">
            <a:avLst/>
          </a:prstGeom>
        </p:spPr>
      </p:pic>
      <p:sp>
        <p:nvSpPr>
          <p:cNvPr id="8" name="TextBox 7"/>
          <p:cNvSpPr txBox="1"/>
          <p:nvPr/>
        </p:nvSpPr>
        <p:spPr>
          <a:xfrm>
            <a:off x="1592291" y="2819402"/>
            <a:ext cx="4739237" cy="4247317"/>
          </a:xfrm>
          <a:prstGeom prst="rect">
            <a:avLst/>
          </a:prstGeom>
          <a:noFill/>
        </p:spPr>
        <p:txBody>
          <a:bodyPr wrap="square" rtlCol="0">
            <a:spAutoFit/>
          </a:bodyPr>
          <a:lstStyle/>
          <a:p>
            <a:pPr marL="285750" indent="-285750">
              <a:buFont typeface="Arial" charset="0"/>
              <a:buChar char="•"/>
            </a:pPr>
            <a:r>
              <a:rPr lang="en-US" dirty="0">
                <a:solidFill>
                  <a:prstClr val="black"/>
                </a:solidFill>
                <a:latin typeface="Century Gothic" panose="020B0502020202020204" pitchFamily="34" charset="0"/>
              </a:rPr>
              <a:t>1 in 5 people in the United States have a disability. </a:t>
            </a:r>
          </a:p>
          <a:p>
            <a:pPr marL="285750" indent="-285750">
              <a:buFont typeface="Arial" charset="0"/>
              <a:buChar char="•"/>
            </a:pPr>
            <a:endParaRPr lang="en-US" dirty="0">
              <a:solidFill>
                <a:prstClr val="black"/>
              </a:solidFill>
              <a:latin typeface="Century Gothic" panose="020B0502020202020204" pitchFamily="34" charset="0"/>
            </a:endParaRPr>
          </a:p>
          <a:p>
            <a:pPr marL="285750" indent="-285750">
              <a:buFont typeface="Arial" charset="0"/>
              <a:buChar char="•"/>
            </a:pPr>
            <a:r>
              <a:rPr lang="en-US" dirty="0">
                <a:solidFill>
                  <a:prstClr val="black"/>
                </a:solidFill>
                <a:latin typeface="Century Gothic" panose="020B0502020202020204" pitchFamily="34" charset="0"/>
              </a:rPr>
              <a:t>The poverty rate for working-age people with disabilities is 22.3 percent higher than those without disabilities. </a:t>
            </a:r>
          </a:p>
          <a:p>
            <a:pPr marL="285750" indent="-285750">
              <a:buFont typeface="Arial" charset="0"/>
              <a:buChar char="•"/>
            </a:pPr>
            <a:endParaRPr lang="en-US" dirty="0">
              <a:solidFill>
                <a:prstClr val="black"/>
              </a:solidFill>
              <a:latin typeface="Century Gothic" panose="020B0502020202020204" pitchFamily="34" charset="0"/>
            </a:endParaRPr>
          </a:p>
          <a:p>
            <a:pPr marL="285750" indent="-285750">
              <a:buFont typeface="Arial" charset="0"/>
              <a:buChar char="•"/>
            </a:pPr>
            <a:r>
              <a:rPr lang="en-US" dirty="0">
                <a:solidFill>
                  <a:prstClr val="black"/>
                </a:solidFill>
                <a:latin typeface="Century Gothic" panose="020B0502020202020204" pitchFamily="34" charset="0"/>
              </a:rPr>
              <a:t>Despite the efforts of key civil rights laws, including the Americans with Disabilities Act and the Stephen Beck Jr., Achieving a Better Life Experience Act, individuals with Down syndrome still face barriers to living as full members of their communities</a:t>
            </a:r>
            <a:r>
              <a:rPr lang="en-US" b="1" dirty="0">
                <a:solidFill>
                  <a:prstClr val="black"/>
                </a:solidFill>
                <a:latin typeface="Calibri"/>
              </a:rPr>
              <a:t>. </a:t>
            </a:r>
          </a:p>
          <a:p>
            <a:endParaRPr lang="en-US" dirty="0">
              <a:solidFill>
                <a:prstClr val="black"/>
              </a:solidFill>
              <a:latin typeface="Calibri"/>
            </a:endParaRPr>
          </a:p>
        </p:txBody>
      </p:sp>
    </p:spTree>
    <p:extLst>
      <p:ext uri="{BB962C8B-B14F-4D97-AF65-F5344CB8AC3E}">
        <p14:creationId xmlns:p14="http://schemas.microsoft.com/office/powerpoint/2010/main" val="41341617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E1D70-A33C-4AF6-822E-30F06C880D28}"/>
              </a:ext>
            </a:extLst>
          </p:cNvPr>
          <p:cNvSpPr>
            <a:spLocks noGrp="1"/>
          </p:cNvSpPr>
          <p:nvPr>
            <p:ph type="title"/>
          </p:nvPr>
        </p:nvSpPr>
        <p:spPr>
          <a:xfrm>
            <a:off x="1524000" y="101090"/>
            <a:ext cx="8229600" cy="1143000"/>
          </a:xfrm>
        </p:spPr>
        <p:txBody>
          <a:bodyPr>
            <a:normAutofit/>
          </a:bodyPr>
          <a:lstStyle/>
          <a:p>
            <a:r>
              <a:rPr lang="en-US" dirty="0"/>
              <a:t>What is #</a:t>
            </a:r>
            <a:r>
              <a:rPr lang="en-US" dirty="0" err="1"/>
              <a:t>LawSyndrome</a:t>
            </a:r>
            <a:r>
              <a:rPr lang="en-US" dirty="0"/>
              <a:t>?</a:t>
            </a:r>
          </a:p>
        </p:txBody>
      </p:sp>
      <p:sp>
        <p:nvSpPr>
          <p:cNvPr id="3" name="Content Placeholder 2">
            <a:extLst>
              <a:ext uri="{FF2B5EF4-FFF2-40B4-BE49-F238E27FC236}">
                <a16:creationId xmlns:a16="http://schemas.microsoft.com/office/drawing/2014/main" id="{AE3FEDF5-B968-40D8-95D7-7EC63780616E}"/>
              </a:ext>
            </a:extLst>
          </p:cNvPr>
          <p:cNvSpPr>
            <a:spLocks noGrp="1"/>
          </p:cNvSpPr>
          <p:nvPr>
            <p:ph idx="1"/>
          </p:nvPr>
        </p:nvSpPr>
        <p:spPr>
          <a:xfrm>
            <a:off x="1719444" y="2057404"/>
            <a:ext cx="5515243" cy="4515924"/>
          </a:xfrm>
        </p:spPr>
        <p:txBody>
          <a:bodyPr vert="horz" lIns="91440" tIns="45720" rIns="91440" bIns="45720" rtlCol="0" anchor="t">
            <a:normAutofit fontScale="55000" lnSpcReduction="20000"/>
          </a:bodyPr>
          <a:lstStyle/>
          <a:p>
            <a:r>
              <a:rPr lang="en-US" dirty="0" smtClean="0"/>
              <a:t>Law </a:t>
            </a:r>
            <a:r>
              <a:rPr lang="en-US" dirty="0"/>
              <a:t>Syndrome is caused by </a:t>
            </a:r>
            <a:r>
              <a:rPr lang="en-US" dirty="0" smtClean="0"/>
              <a:t>a series </a:t>
            </a:r>
            <a:r>
              <a:rPr lang="en-US" dirty="0"/>
              <a:t>of outdated laws that affects 100% of people with Down syndrome and other disabilities. It prevents them from pursuing a career and fulfilling their potential because of antiquated </a:t>
            </a:r>
            <a:r>
              <a:rPr lang="en-US" dirty="0" smtClean="0"/>
              <a:t>laws such as:</a:t>
            </a:r>
          </a:p>
          <a:p>
            <a:pPr lvl="1"/>
            <a:r>
              <a:rPr lang="en-US" dirty="0" smtClean="0"/>
              <a:t>subminimum wage</a:t>
            </a:r>
          </a:p>
          <a:p>
            <a:pPr lvl="1"/>
            <a:r>
              <a:rPr lang="en-US" dirty="0" smtClean="0"/>
              <a:t>restrictive </a:t>
            </a:r>
            <a:r>
              <a:rPr lang="en-US" dirty="0"/>
              <a:t>Medicaid/SSI limitations </a:t>
            </a:r>
            <a:endParaRPr lang="en-US" dirty="0" smtClean="0"/>
          </a:p>
          <a:p>
            <a:pPr lvl="1"/>
            <a:r>
              <a:rPr lang="en-US" dirty="0"/>
              <a:t>m</a:t>
            </a:r>
            <a:r>
              <a:rPr lang="en-US" dirty="0" smtClean="0"/>
              <a:t>arriage </a:t>
            </a:r>
            <a:r>
              <a:rPr lang="en-US" dirty="0"/>
              <a:t>p</a:t>
            </a:r>
            <a:r>
              <a:rPr lang="en-US" dirty="0" smtClean="0"/>
              <a:t>enalty</a:t>
            </a:r>
            <a:br>
              <a:rPr lang="en-US" dirty="0" smtClean="0"/>
            </a:br>
            <a:endParaRPr lang="en-US" dirty="0"/>
          </a:p>
          <a:p>
            <a:pPr marL="192405" indent="-192405"/>
            <a:r>
              <a:rPr lang="en-US" dirty="0"/>
              <a:t>NDSS launched its End #</a:t>
            </a:r>
            <a:r>
              <a:rPr lang="en-US" dirty="0" err="1"/>
              <a:t>LawSyndrome</a:t>
            </a:r>
            <a:r>
              <a:rPr lang="en-US" dirty="0"/>
              <a:t> campaign in </a:t>
            </a:r>
            <a:r>
              <a:rPr lang="en-US" dirty="0" smtClean="0"/>
              <a:t>October </a:t>
            </a:r>
            <a:r>
              <a:rPr lang="en-US" dirty="0"/>
              <a:t>2017 during its C21 pop-up restaurant event. </a:t>
            </a:r>
            <a:endParaRPr lang="en-US" dirty="0" smtClean="0"/>
          </a:p>
          <a:p>
            <a:pPr marL="417434" lvl="1" indent="-192405"/>
            <a:r>
              <a:rPr lang="en-US" dirty="0" smtClean="0"/>
              <a:t>C21 </a:t>
            </a:r>
            <a:r>
              <a:rPr lang="en-US" dirty="0"/>
              <a:t>is a restaurant hosted entirely by individuals with Down syndrome</a:t>
            </a:r>
            <a:r>
              <a:rPr lang="en-US" dirty="0" smtClean="0"/>
              <a:t>.</a:t>
            </a:r>
          </a:p>
          <a:p>
            <a:pPr marL="417434" lvl="1" indent="-192405"/>
            <a:r>
              <a:rPr lang="en-US" dirty="0" smtClean="0"/>
              <a:t>NDSS has hosted 7 C21 events throughout the country- with more to come in 2020. </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3886" y="1007134"/>
            <a:ext cx="1490707" cy="223988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7327" y="4502986"/>
            <a:ext cx="1552757" cy="207034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4593" y="784104"/>
            <a:ext cx="1457951" cy="218692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7710" y="2847075"/>
            <a:ext cx="2770909" cy="170803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1491" y="4502986"/>
            <a:ext cx="1884218" cy="1413164"/>
          </a:xfrm>
          <a:prstGeom prst="rect">
            <a:avLst/>
          </a:prstGeom>
        </p:spPr>
      </p:pic>
    </p:spTree>
    <p:extLst>
      <p:ext uri="{BB962C8B-B14F-4D97-AF65-F5344CB8AC3E}">
        <p14:creationId xmlns:p14="http://schemas.microsoft.com/office/powerpoint/2010/main" val="3859629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8534400" cy="1143000"/>
          </a:xfrm>
        </p:spPr>
        <p:txBody>
          <a:bodyPr/>
          <a:lstStyle/>
          <a:p>
            <a:r>
              <a:rPr lang="en-US" dirty="0" smtClean="0"/>
              <a:t>C21: A Unique Dining </a:t>
            </a:r>
            <a:br>
              <a:rPr lang="en-US" dirty="0" smtClean="0"/>
            </a:br>
            <a:r>
              <a:rPr lang="en-US" dirty="0" smtClean="0"/>
              <a:t>Experience</a:t>
            </a:r>
            <a:endParaRPr lang="en-US" dirty="0"/>
          </a:p>
        </p:txBody>
      </p:sp>
      <p:pic>
        <p:nvPicPr>
          <p:cNvPr id="4" name="adk17-ZUNP8"/>
          <p:cNvPicPr>
            <a:picLocks noRot="1" noChangeAspect="1"/>
          </p:cNvPicPr>
          <p:nvPr>
            <a:videoFile r:link="rId1"/>
          </p:nvPr>
        </p:nvPicPr>
        <p:blipFill>
          <a:blip r:embed="rId3"/>
          <a:stretch>
            <a:fillRect/>
          </a:stretch>
        </p:blipFill>
        <p:spPr>
          <a:xfrm>
            <a:off x="2590800" y="2057400"/>
            <a:ext cx="7035800" cy="3957638"/>
          </a:xfrm>
          <a:prstGeom prst="rect">
            <a:avLst/>
          </a:prstGeom>
        </p:spPr>
      </p:pic>
    </p:spTree>
    <p:extLst>
      <p:ext uri="{BB962C8B-B14F-4D97-AF65-F5344CB8AC3E}">
        <p14:creationId xmlns:p14="http://schemas.microsoft.com/office/powerpoint/2010/main" val="126253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60364"/>
            <a:ext cx="8947355" cy="595043"/>
          </a:xfrm>
        </p:spPr>
        <p:txBody>
          <a:bodyPr>
            <a:normAutofit fontScale="90000"/>
          </a:bodyPr>
          <a:lstStyle/>
          <a:p>
            <a:r>
              <a:rPr lang="en-US" sz="2800" dirty="0"/>
              <a:t>Subminimum Wage &amp;</a:t>
            </a:r>
            <a:r>
              <a:rPr lang="en-US" sz="2800" dirty="0"/>
              <a:t> </a:t>
            </a:r>
            <a:r>
              <a:rPr lang="en-US" sz="2800" dirty="0"/>
              <a:t>the Transformation </a:t>
            </a:r>
            <a:r>
              <a:rPr lang="en-US" sz="2800" dirty="0"/>
              <a:t>to Competitive </a:t>
            </a:r>
            <a:r>
              <a:rPr lang="en-US" sz="2800" dirty="0"/>
              <a:t>Employment Act (H.R. </a:t>
            </a:r>
            <a:r>
              <a:rPr lang="en-US" sz="2800" dirty="0"/>
              <a:t>873/S</a:t>
            </a:r>
            <a:r>
              <a:rPr lang="en-US" sz="2800" dirty="0"/>
              <a:t>. 260)</a:t>
            </a:r>
          </a:p>
        </p:txBody>
      </p:sp>
      <p:sp>
        <p:nvSpPr>
          <p:cNvPr id="3" name="Content Placeholder 2"/>
          <p:cNvSpPr>
            <a:spLocks noGrp="1"/>
          </p:cNvSpPr>
          <p:nvPr>
            <p:ph idx="1"/>
          </p:nvPr>
        </p:nvSpPr>
        <p:spPr>
          <a:xfrm>
            <a:off x="1717963" y="1932715"/>
            <a:ext cx="4805740" cy="4748304"/>
          </a:xfrm>
        </p:spPr>
        <p:txBody>
          <a:bodyPr>
            <a:normAutofit fontScale="55000" lnSpcReduction="20000"/>
          </a:bodyPr>
          <a:lstStyle/>
          <a:p>
            <a:endParaRPr lang="en-US" sz="2100" dirty="0"/>
          </a:p>
          <a:p>
            <a:r>
              <a:rPr lang="en-US" sz="2500" dirty="0"/>
              <a:t>The goal of this legislation is to increase </a:t>
            </a:r>
            <a:r>
              <a:rPr lang="en-US" sz="2500" dirty="0"/>
              <a:t>disability employment through expanding the infrastructure for providing services for competitive integrated employment and integrated services, while simultaneously phasing out Special Wage Certificates (SWCs) under Section 14(c) of the Fair Labor Standards Act.  </a:t>
            </a:r>
            <a:endParaRPr lang="en-US" sz="2500" dirty="0"/>
          </a:p>
          <a:p>
            <a:pPr lvl="2"/>
            <a:r>
              <a:rPr lang="en-US" sz="2200" dirty="0"/>
              <a:t>It is bipartisan </a:t>
            </a:r>
            <a:r>
              <a:rPr lang="en-US" sz="2200" dirty="0"/>
              <a:t>legislation designed to strengthen and enhance the disability employment service delivery systems throughout the states</a:t>
            </a:r>
            <a:r>
              <a:rPr lang="en-US" sz="2200" dirty="0"/>
              <a:t>.</a:t>
            </a:r>
            <a:r>
              <a:rPr lang="en-US" sz="2200" dirty="0"/>
              <a:t/>
            </a:r>
            <a:br>
              <a:rPr lang="en-US" sz="2200" dirty="0"/>
            </a:br>
            <a:endParaRPr lang="en-US" sz="2200" dirty="0"/>
          </a:p>
          <a:p>
            <a:r>
              <a:rPr lang="en-US" sz="2500" dirty="0"/>
              <a:t>The phase out period includes a systematic approach to expand capacity for competitive integrated employment, particularly for people transitioning out of sheltered workshops. </a:t>
            </a:r>
            <a:endParaRPr lang="en-US" sz="2500" dirty="0"/>
          </a:p>
          <a:p>
            <a:endParaRPr lang="en-US" sz="2200" dirty="0"/>
          </a:p>
          <a:p>
            <a:r>
              <a:rPr lang="en-US" sz="2500" dirty="0"/>
              <a:t>$300 million for </a:t>
            </a:r>
            <a:r>
              <a:rPr lang="en-US" sz="2500" dirty="0"/>
              <a:t>three </a:t>
            </a:r>
            <a:r>
              <a:rPr lang="en-US" sz="2500" dirty="0"/>
              <a:t>grants: </a:t>
            </a:r>
            <a:endParaRPr lang="en-US" sz="2500" dirty="0"/>
          </a:p>
          <a:p>
            <a:pPr marL="714375" lvl="1" indent="-457200">
              <a:buAutoNum type="arabicParenR"/>
            </a:pPr>
            <a:r>
              <a:rPr lang="en-US" sz="2200" dirty="0"/>
              <a:t>Help </a:t>
            </a:r>
            <a:r>
              <a:rPr lang="en-US" sz="2200" dirty="0"/>
              <a:t>states transition the business models of 14(c) certificate holders.  </a:t>
            </a:r>
            <a:endParaRPr lang="en-US" sz="2200" dirty="0"/>
          </a:p>
          <a:p>
            <a:pPr marL="714375" lvl="1" indent="-457200">
              <a:buAutoNum type="arabicParenR"/>
            </a:pPr>
            <a:r>
              <a:rPr lang="en-US" sz="2200" dirty="0"/>
              <a:t>H</a:t>
            </a:r>
            <a:r>
              <a:rPr lang="en-US" sz="2200" dirty="0"/>
              <a:t>elp </a:t>
            </a:r>
            <a:r>
              <a:rPr lang="en-US" sz="2200" dirty="0"/>
              <a:t>current 14(c) certificate holders located in states that do not apply for the state grants to transition their business models. </a:t>
            </a:r>
            <a:endParaRPr lang="en-US" sz="2200" dirty="0"/>
          </a:p>
          <a:p>
            <a:pPr marL="714375" lvl="1" indent="-457200">
              <a:buAutoNum type="arabicParenR"/>
            </a:pPr>
            <a:r>
              <a:rPr lang="en-US" sz="2200" dirty="0"/>
              <a:t>Assistance for providers who have withdrew their certificates to provide technical assistance to do the same. </a:t>
            </a:r>
            <a:endParaRPr lang="en-US" sz="1800" dirty="0"/>
          </a:p>
        </p:txBody>
      </p:sp>
      <p:pic>
        <p:nvPicPr>
          <p:cNvPr id="4" name="Picture 3"/>
          <p:cNvPicPr>
            <a:picLocks noChangeAspect="1"/>
          </p:cNvPicPr>
          <p:nvPr/>
        </p:nvPicPr>
        <p:blipFill rotWithShape="1">
          <a:blip r:embed="rId2"/>
          <a:srcRect l="55005" t="14868" r="4852" b="12404"/>
          <a:stretch/>
        </p:blipFill>
        <p:spPr>
          <a:xfrm rot="383094">
            <a:off x="6929133" y="1259940"/>
            <a:ext cx="3548881" cy="36147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5464" y="5060835"/>
            <a:ext cx="2547151" cy="857988"/>
          </a:xfrm>
          <a:prstGeom prst="rect">
            <a:avLst/>
          </a:prstGeom>
        </p:spPr>
      </p:pic>
    </p:spTree>
    <p:extLst>
      <p:ext uri="{BB962C8B-B14F-4D97-AF65-F5344CB8AC3E}">
        <p14:creationId xmlns:p14="http://schemas.microsoft.com/office/powerpoint/2010/main" val="17728214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Content Placeholder 2"/>
          <p:cNvSpPr txBox="1">
            <a:spLocks/>
          </p:cNvSpPr>
          <p:nvPr/>
        </p:nvSpPr>
        <p:spPr>
          <a:xfrm>
            <a:off x="957715" y="1078993"/>
            <a:ext cx="10515600" cy="552884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400"/>
              </a:lnSpc>
              <a:spcBef>
                <a:spcPct val="0"/>
              </a:spcBef>
              <a:buFont typeface="Arial" panose="020B0604020202020204" pitchFamily="34" charset="0"/>
              <a:buNone/>
            </a:pPr>
            <a:endParaRPr lang="en-US" altLang="en-US" sz="2200" dirty="0" smtClean="0">
              <a:solidFill>
                <a:srgbClr val="19468D"/>
              </a:solidFill>
              <a:cs typeface="Arial" panose="020B0604020202020204" pitchFamily="34" charset="0"/>
            </a:endParaRPr>
          </a:p>
          <a:p>
            <a:pPr lvl="1">
              <a:lnSpc>
                <a:spcPct val="150000"/>
              </a:lnSpc>
            </a:pPr>
            <a:r>
              <a:rPr lang="en-US" sz="3200" dirty="0"/>
              <a:t>2018 Economic Impact of Goodwill Industries of the Valleys</a:t>
            </a:r>
          </a:p>
          <a:p>
            <a:pPr lvl="1">
              <a:lnSpc>
                <a:spcPct val="150000"/>
              </a:lnSpc>
            </a:pPr>
            <a:r>
              <a:rPr lang="en-US" sz="2800" dirty="0" smtClean="0">
                <a:solidFill>
                  <a:srgbClr val="002060"/>
                </a:solidFill>
              </a:rPr>
              <a:t>Individuals </a:t>
            </a:r>
            <a:r>
              <a:rPr lang="en-US" sz="2800" dirty="0">
                <a:solidFill>
                  <a:srgbClr val="002060"/>
                </a:solidFill>
              </a:rPr>
              <a:t>Served:</a:t>
            </a:r>
          </a:p>
          <a:p>
            <a:pPr marL="800100" lvl="1" indent="-342900">
              <a:lnSpc>
                <a:spcPct val="150000"/>
              </a:lnSpc>
            </a:pPr>
            <a:r>
              <a:rPr lang="en-US" sz="2800" b="1" dirty="0">
                <a:solidFill>
                  <a:srgbClr val="002060"/>
                </a:solidFill>
              </a:rPr>
              <a:t>Basic</a:t>
            </a:r>
            <a:r>
              <a:rPr lang="en-US" sz="2800" dirty="0">
                <a:solidFill>
                  <a:srgbClr val="002060"/>
                </a:solidFill>
              </a:rPr>
              <a:t> Career Services – </a:t>
            </a:r>
            <a:r>
              <a:rPr lang="en-US" sz="2800" b="1" dirty="0">
                <a:solidFill>
                  <a:srgbClr val="002060"/>
                </a:solidFill>
              </a:rPr>
              <a:t>4,736</a:t>
            </a:r>
          </a:p>
          <a:p>
            <a:pPr marL="800100" lvl="1" indent="-342900">
              <a:lnSpc>
                <a:spcPct val="150000"/>
              </a:lnSpc>
            </a:pPr>
            <a:r>
              <a:rPr lang="en-US" sz="2800" b="1" dirty="0">
                <a:solidFill>
                  <a:srgbClr val="002060"/>
                </a:solidFill>
              </a:rPr>
              <a:t>Intensive</a:t>
            </a:r>
            <a:r>
              <a:rPr lang="en-US" sz="2800" dirty="0">
                <a:solidFill>
                  <a:srgbClr val="002060"/>
                </a:solidFill>
              </a:rPr>
              <a:t> Job Training, Employment and Youth Services - </a:t>
            </a:r>
            <a:r>
              <a:rPr lang="en-US" sz="2800" b="1" dirty="0">
                <a:solidFill>
                  <a:srgbClr val="002060"/>
                </a:solidFill>
              </a:rPr>
              <a:t>840</a:t>
            </a:r>
          </a:p>
          <a:p>
            <a:pPr marL="800100" lvl="1" indent="-342900">
              <a:lnSpc>
                <a:spcPct val="150000"/>
              </a:lnSpc>
            </a:pPr>
            <a:r>
              <a:rPr lang="en-US" sz="2800" dirty="0">
                <a:solidFill>
                  <a:srgbClr val="002060"/>
                </a:solidFill>
              </a:rPr>
              <a:t>Individuals Placed in Employment – </a:t>
            </a:r>
            <a:r>
              <a:rPr lang="en-US" sz="2800" b="1" dirty="0">
                <a:solidFill>
                  <a:srgbClr val="002060"/>
                </a:solidFill>
              </a:rPr>
              <a:t>247</a:t>
            </a:r>
          </a:p>
          <a:p>
            <a:pPr marL="800100" lvl="1" indent="-342900">
              <a:lnSpc>
                <a:spcPct val="150000"/>
              </a:lnSpc>
            </a:pPr>
            <a:r>
              <a:rPr lang="en-US" sz="2800" dirty="0" smtClean="0">
                <a:solidFill>
                  <a:srgbClr val="002060"/>
                </a:solidFill>
              </a:rPr>
              <a:t>Industry </a:t>
            </a:r>
            <a:r>
              <a:rPr lang="en-US" sz="2800" dirty="0">
                <a:solidFill>
                  <a:srgbClr val="002060"/>
                </a:solidFill>
              </a:rPr>
              <a:t>Placements – Healthcare, IT, Manufacturing, </a:t>
            </a:r>
            <a:r>
              <a:rPr lang="en-US" sz="2800" dirty="0" smtClean="0">
                <a:solidFill>
                  <a:srgbClr val="002060"/>
                </a:solidFill>
              </a:rPr>
              <a:t>Food </a:t>
            </a:r>
            <a:r>
              <a:rPr lang="en-US" sz="2800" dirty="0">
                <a:solidFill>
                  <a:srgbClr val="002060"/>
                </a:solidFill>
              </a:rPr>
              <a:t>S</a:t>
            </a:r>
            <a:r>
              <a:rPr lang="en-US" sz="2800" dirty="0" smtClean="0">
                <a:solidFill>
                  <a:srgbClr val="002060"/>
                </a:solidFill>
              </a:rPr>
              <a:t>ervices</a:t>
            </a:r>
            <a:r>
              <a:rPr lang="en-US" sz="2800" dirty="0">
                <a:solidFill>
                  <a:srgbClr val="002060"/>
                </a:solidFill>
              </a:rPr>
              <a:t>, </a:t>
            </a:r>
            <a:r>
              <a:rPr lang="en-US" sz="2800" dirty="0" smtClean="0">
                <a:solidFill>
                  <a:srgbClr val="002060"/>
                </a:solidFill>
              </a:rPr>
              <a:t>Retail</a:t>
            </a:r>
            <a:r>
              <a:rPr lang="en-US" sz="2800" dirty="0">
                <a:solidFill>
                  <a:srgbClr val="002060"/>
                </a:solidFill>
              </a:rPr>
              <a:t>, etc.</a:t>
            </a:r>
          </a:p>
          <a:p>
            <a:pPr marL="457200" lvl="1" indent="0">
              <a:lnSpc>
                <a:spcPts val="3400"/>
              </a:lnSpc>
              <a:spcBef>
                <a:spcPct val="0"/>
              </a:spcBef>
              <a:buNone/>
            </a:pPr>
            <a:endParaRPr lang="en-US" altLang="en-US" sz="2200" dirty="0" smtClean="0">
              <a:solidFill>
                <a:srgbClr val="19468D"/>
              </a:solidFill>
              <a:cs typeface="Arial" panose="020B0604020202020204" pitchFamily="34" charset="0"/>
            </a:endParaRPr>
          </a:p>
        </p:txBody>
      </p:sp>
      <p:sp>
        <p:nvSpPr>
          <p:cNvPr id="16" name="Title 1"/>
          <p:cNvSpPr txBox="1">
            <a:spLocks/>
          </p:cNvSpPr>
          <p:nvPr/>
        </p:nvSpPr>
        <p:spPr>
          <a:xfrm>
            <a:off x="957715" y="39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mn-lt"/>
              </a:rPr>
              <a:t>Goodwill Economic Impact </a:t>
            </a:r>
            <a:endParaRPr lang="en-US" sz="3200" b="1" i="1" dirty="0">
              <a:solidFill>
                <a:schemeClr val="accent5">
                  <a:lumMod val="60000"/>
                  <a:lumOff val="40000"/>
                </a:schemeClr>
              </a:solidFill>
              <a:latin typeface="+mn-lt"/>
            </a:endParaRPr>
          </a:p>
        </p:txBody>
      </p:sp>
    </p:spTree>
    <p:extLst>
      <p:ext uri="{BB962C8B-B14F-4D97-AF65-F5344CB8AC3E}">
        <p14:creationId xmlns:p14="http://schemas.microsoft.com/office/powerpoint/2010/main" val="29174292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5729" y="208935"/>
            <a:ext cx="5904272" cy="1143000"/>
          </a:xfrm>
        </p:spPr>
        <p:txBody>
          <a:bodyPr/>
          <a:lstStyle/>
          <a:p>
            <a:r>
              <a:rPr lang="en-US" dirty="0" smtClean="0"/>
              <a:t>Get Involved with #DSWORKS</a:t>
            </a:r>
            <a:r>
              <a:rPr lang="en-US" dirty="0"/>
              <a:t>® </a:t>
            </a:r>
          </a:p>
        </p:txBody>
      </p:sp>
      <p:sp>
        <p:nvSpPr>
          <p:cNvPr id="5" name="Content Placeholder 4"/>
          <p:cNvSpPr>
            <a:spLocks noGrp="1"/>
          </p:cNvSpPr>
          <p:nvPr>
            <p:ph sz="half" idx="1"/>
          </p:nvPr>
        </p:nvSpPr>
        <p:spPr>
          <a:xfrm>
            <a:off x="1752600" y="2286001"/>
            <a:ext cx="4267200" cy="3840163"/>
          </a:xfrm>
        </p:spPr>
        <p:txBody>
          <a:bodyPr>
            <a:normAutofit fontScale="92500" lnSpcReduction="10000"/>
          </a:bodyPr>
          <a:lstStyle/>
          <a:p>
            <a:endParaRPr lang="en-US" dirty="0" smtClean="0"/>
          </a:p>
          <a:p>
            <a:endParaRPr lang="en-US" dirty="0"/>
          </a:p>
          <a:p>
            <a:endParaRPr lang="en-US" dirty="0" smtClean="0"/>
          </a:p>
          <a:p>
            <a:r>
              <a:rPr lang="en-US" dirty="0" smtClean="0"/>
              <a:t>Share </a:t>
            </a:r>
            <a:r>
              <a:rPr lang="en-US" dirty="0"/>
              <a:t>an </a:t>
            </a:r>
            <a:r>
              <a:rPr lang="en-US" b="1" dirty="0"/>
              <a:t>Employment Success Story</a:t>
            </a:r>
            <a:r>
              <a:rPr lang="en-US" dirty="0"/>
              <a:t>! </a:t>
            </a:r>
          </a:p>
          <a:p>
            <a:r>
              <a:rPr lang="en-US" dirty="0" smtClean="0"/>
              <a:t>Become </a:t>
            </a:r>
            <a:r>
              <a:rPr lang="en-US" dirty="0"/>
              <a:t>a </a:t>
            </a:r>
            <a:r>
              <a:rPr lang="en-US" b="1" dirty="0"/>
              <a:t>Strategic Partner</a:t>
            </a:r>
            <a:r>
              <a:rPr lang="en-US" dirty="0"/>
              <a:t>! </a:t>
            </a:r>
          </a:p>
          <a:p>
            <a:endParaRPr lang="en-US" sz="2400" dirty="0"/>
          </a:p>
        </p:txBody>
      </p:sp>
      <p:sp>
        <p:nvSpPr>
          <p:cNvPr id="6" name="Content Placeholder 5"/>
          <p:cNvSpPr>
            <a:spLocks noGrp="1"/>
          </p:cNvSpPr>
          <p:nvPr>
            <p:ph sz="half" idx="2"/>
          </p:nvPr>
        </p:nvSpPr>
        <p:spPr>
          <a:xfrm>
            <a:off x="6172200" y="1714500"/>
            <a:ext cx="4038600" cy="4525963"/>
          </a:xfrm>
        </p:spPr>
        <p:txBody>
          <a:bodyPr>
            <a:normAutofit fontScale="92500" lnSpcReduction="10000"/>
          </a:bodyPr>
          <a:lstStyle/>
          <a:p>
            <a:endParaRPr lang="en-US" dirty="0" smtClean="0"/>
          </a:p>
          <a:p>
            <a:endParaRPr lang="en-US" dirty="0"/>
          </a:p>
          <a:p>
            <a:endParaRPr lang="en-US" dirty="0" smtClean="0"/>
          </a:p>
          <a:p>
            <a:r>
              <a:rPr lang="en-US" dirty="0" smtClean="0"/>
              <a:t>Host or join an </a:t>
            </a:r>
            <a:r>
              <a:rPr lang="en-US" b="1" dirty="0"/>
              <a:t>Employer Roundtable</a:t>
            </a:r>
            <a:r>
              <a:rPr lang="en-US" dirty="0"/>
              <a:t>! </a:t>
            </a:r>
          </a:p>
          <a:p>
            <a:r>
              <a:rPr lang="en-US" dirty="0" smtClean="0"/>
              <a:t>Share </a:t>
            </a:r>
            <a:r>
              <a:rPr lang="en-US" dirty="0"/>
              <a:t>materials with </a:t>
            </a:r>
            <a:r>
              <a:rPr lang="en-US" b="1" dirty="0"/>
              <a:t>NDSS</a:t>
            </a:r>
            <a:r>
              <a:rPr lang="en-US" dirty="0"/>
              <a:t>!  </a:t>
            </a:r>
          </a:p>
          <a:p>
            <a:r>
              <a:rPr lang="en-US" dirty="0"/>
              <a:t>Advocate for </a:t>
            </a:r>
            <a:r>
              <a:rPr lang="en-US" b="1" dirty="0"/>
              <a:t>legislative agenda items</a:t>
            </a:r>
            <a:r>
              <a:rPr lang="en-US" dirty="0"/>
              <a:t>!</a:t>
            </a:r>
          </a:p>
          <a:p>
            <a:endParaRPr lang="en-US" dirty="0"/>
          </a:p>
        </p:txBody>
      </p:sp>
      <p:pic>
        <p:nvPicPr>
          <p:cNvPr id="7" name="Picture 6"/>
          <p:cNvPicPr>
            <a:picLocks noChangeAspect="1"/>
          </p:cNvPicPr>
          <p:nvPr/>
        </p:nvPicPr>
        <p:blipFill>
          <a:blip r:embed="rId2"/>
          <a:stretch>
            <a:fillRect/>
          </a:stretch>
        </p:blipFill>
        <p:spPr>
          <a:xfrm>
            <a:off x="6019800" y="299202"/>
            <a:ext cx="4038600" cy="2468033"/>
          </a:xfrm>
          <a:prstGeom prst="rect">
            <a:avLst/>
          </a:prstGeom>
        </p:spPr>
      </p:pic>
    </p:spTree>
    <p:extLst>
      <p:ext uri="{BB962C8B-B14F-4D97-AF65-F5344CB8AC3E}">
        <p14:creationId xmlns:p14="http://schemas.microsoft.com/office/powerpoint/2010/main" val="3785676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228600"/>
            <a:ext cx="7772400" cy="1470025"/>
          </a:xfrm>
        </p:spPr>
        <p:txBody>
          <a:bodyPr/>
          <a:lstStyle/>
          <a:p>
            <a:pPr algn="ctr"/>
            <a:r>
              <a:rPr lang="en-US" dirty="0"/>
              <a:t>Ready, Willing and ABLE to Work!</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5986577"/>
            <a:ext cx="1981200" cy="670751"/>
          </a:xfrm>
          <a:prstGeom prst="rect">
            <a:avLst/>
          </a:prstGeom>
        </p:spPr>
      </p:pic>
      <p:pic>
        <p:nvPicPr>
          <p:cNvPr id="7" name="Picture 6">
            <a:extLst>
              <a:ext uri="{FF2B5EF4-FFF2-40B4-BE49-F238E27FC236}">
                <a16:creationId xmlns:a16="http://schemas.microsoft.com/office/drawing/2014/main" id="{7C62A862-FB43-944F-B596-5C19C0034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200" y="1144174"/>
            <a:ext cx="2991678" cy="2991678"/>
          </a:xfrm>
          <a:prstGeom prst="rect">
            <a:avLst/>
          </a:prstGeom>
        </p:spPr>
      </p:pic>
      <p:pic>
        <p:nvPicPr>
          <p:cNvPr id="10" name="Picture 9">
            <a:extLst>
              <a:ext uri="{FF2B5EF4-FFF2-40B4-BE49-F238E27FC236}">
                <a16:creationId xmlns:a16="http://schemas.microsoft.com/office/drawing/2014/main" id="{CD94B678-E888-E447-BBF3-68C98FDD9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828" y="1130922"/>
            <a:ext cx="2971800" cy="2971800"/>
          </a:xfrm>
          <a:prstGeom prst="rect">
            <a:avLst/>
          </a:prstGeom>
        </p:spPr>
      </p:pic>
      <p:pic>
        <p:nvPicPr>
          <p:cNvPr id="12" name="Picture 11">
            <a:extLst>
              <a:ext uri="{FF2B5EF4-FFF2-40B4-BE49-F238E27FC236}">
                <a16:creationId xmlns:a16="http://schemas.microsoft.com/office/drawing/2014/main" id="{84A74C1D-55D5-EC46-A47A-F4F3B6A64E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4451" y="1149144"/>
            <a:ext cx="2981739" cy="2981739"/>
          </a:xfrm>
          <a:prstGeom prst="rect">
            <a:avLst/>
          </a:prstGeom>
        </p:spPr>
      </p:pic>
      <p:pic>
        <p:nvPicPr>
          <p:cNvPr id="14" name="Picture 13">
            <a:extLst>
              <a:ext uri="{FF2B5EF4-FFF2-40B4-BE49-F238E27FC236}">
                <a16:creationId xmlns:a16="http://schemas.microsoft.com/office/drawing/2014/main" id="{E04812BC-CFCC-5247-8456-F6CAEB3EF7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7546" y="4192864"/>
            <a:ext cx="2905332" cy="2905332"/>
          </a:xfrm>
          <a:prstGeom prst="rect">
            <a:avLst/>
          </a:prstGeom>
        </p:spPr>
      </p:pic>
    </p:spTree>
    <p:extLst>
      <p:ext uri="{BB962C8B-B14F-4D97-AF65-F5344CB8AC3E}">
        <p14:creationId xmlns:p14="http://schemas.microsoft.com/office/powerpoint/2010/main" val="4190492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229600" cy="1143000"/>
          </a:xfrm>
        </p:spPr>
        <p:txBody>
          <a:bodyPr>
            <a:normAutofit/>
          </a:bodyPr>
          <a:lstStyle/>
          <a:p>
            <a:r>
              <a:rPr lang="en-US" dirty="0"/>
              <a:t>NDSS 40</a:t>
            </a:r>
            <a:r>
              <a:rPr lang="en-US" baseline="30000" dirty="0"/>
              <a:t>th</a:t>
            </a:r>
            <a:r>
              <a:rPr lang="en-US" dirty="0"/>
              <a:t> Anniversary Video</a:t>
            </a:r>
            <a:endParaRPr lang="en-US" dirty="0"/>
          </a:p>
        </p:txBody>
      </p:sp>
      <p:pic>
        <p:nvPicPr>
          <p:cNvPr id="4" name="NLjjF5PeN0E"/>
          <p:cNvPicPr>
            <a:picLocks noGrp="1" noRot="1" noChangeAspect="1"/>
          </p:cNvPicPr>
          <p:nvPr>
            <p:ph idx="1"/>
            <a:videoFile r:link="rId1"/>
          </p:nvPr>
        </p:nvPicPr>
        <p:blipFill>
          <a:blip r:embed="rId3"/>
          <a:stretch>
            <a:fillRect/>
          </a:stretch>
        </p:blipFill>
        <p:spPr>
          <a:xfrm>
            <a:off x="2549237" y="1953492"/>
            <a:ext cx="7093527" cy="3990109"/>
          </a:xfrm>
          <a:prstGeom prst="rect">
            <a:avLst/>
          </a:prstGeom>
        </p:spPr>
      </p:pic>
    </p:spTree>
    <p:extLst>
      <p:ext uri="{BB962C8B-B14F-4D97-AF65-F5344CB8AC3E}">
        <p14:creationId xmlns:p14="http://schemas.microsoft.com/office/powerpoint/2010/main" val="390611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76401" y="228600"/>
            <a:ext cx="5406189" cy="1077218"/>
          </a:xfrm>
          <a:prstGeom prst="rect">
            <a:avLst/>
          </a:prstGeom>
          <a:noFill/>
        </p:spPr>
        <p:txBody>
          <a:bodyPr wrap="square" rtlCol="0">
            <a:spAutoFit/>
          </a:bodyPr>
          <a:lstStyle/>
          <a:p>
            <a:pPr>
              <a:defRPr/>
            </a:pPr>
            <a:r>
              <a:rPr lang="en-US" sz="3200" b="1" dirty="0">
                <a:solidFill>
                  <a:prstClr val="white"/>
                </a:solidFill>
                <a:latin typeface="Calibri"/>
              </a:rPr>
              <a:t>NDSS’ END #LawSyndrome Campaign</a:t>
            </a:r>
          </a:p>
        </p:txBody>
      </p:sp>
      <p:pic>
        <p:nvPicPr>
          <p:cNvPr id="9"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868824">
            <a:off x="6012554" y="878184"/>
            <a:ext cx="4362352" cy="3035753"/>
          </a:xfrm>
          <a:prstGeom prst="rect">
            <a:avLst/>
          </a:prstGeom>
        </p:spPr>
      </p:pic>
      <p:sp>
        <p:nvSpPr>
          <p:cNvPr id="2" name="Rectangle 1">
            <a:extLst>
              <a:ext uri="{FF2B5EF4-FFF2-40B4-BE49-F238E27FC236}">
                <a16:creationId xmlns:a16="http://schemas.microsoft.com/office/drawing/2014/main" id="{A1E42714-7FA6-0B42-B31C-B5583E97F50D}"/>
              </a:ext>
            </a:extLst>
          </p:cNvPr>
          <p:cNvSpPr/>
          <p:nvPr/>
        </p:nvSpPr>
        <p:spPr>
          <a:xfrm>
            <a:off x="2057400" y="5162702"/>
            <a:ext cx="7696200" cy="1323439"/>
          </a:xfrm>
          <a:prstGeom prst="rect">
            <a:avLst/>
          </a:prstGeom>
        </p:spPr>
        <p:txBody>
          <a:bodyPr wrap="square">
            <a:spAutoFit/>
          </a:bodyPr>
          <a:lstStyle/>
          <a:p>
            <a:pPr algn="ctr">
              <a:defRPr/>
            </a:pPr>
            <a:r>
              <a:rPr lang="en-US" sz="4000" b="1" dirty="0">
                <a:solidFill>
                  <a:srgbClr val="1F497D"/>
                </a:solidFill>
                <a:latin typeface="Calibri"/>
              </a:rPr>
              <a:t>Text ‘Law Syndrome’ to 52886 and help us end #LawSyndrome!</a:t>
            </a:r>
          </a:p>
        </p:txBody>
      </p:sp>
      <p:pic>
        <p:nvPicPr>
          <p:cNvPr id="4098" name="Picture 2" descr="Image result for take action">
            <a:hlinkClick r:id="rId4"/>
            <a:extLst>
              <a:ext uri="{FF2B5EF4-FFF2-40B4-BE49-F238E27FC236}">
                <a16:creationId xmlns:a16="http://schemas.microsoft.com/office/drawing/2014/main" id="{603EDCDD-F0D8-2942-B201-7DDF20E368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050"/>
          <a:stretch/>
        </p:blipFill>
        <p:spPr bwMode="auto">
          <a:xfrm rot="20673404">
            <a:off x="1548317" y="2662878"/>
            <a:ext cx="4816116" cy="1980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7054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3657600"/>
            <a:ext cx="8382000" cy="2362200"/>
          </a:xfrm>
        </p:spPr>
        <p:txBody>
          <a:bodyPr>
            <a:normAutofit/>
          </a:bodyPr>
          <a:lstStyle/>
          <a:p>
            <a:pPr marL="0" indent="0" algn="ctr">
              <a:buNone/>
            </a:pPr>
            <a:r>
              <a:rPr lang="en-US" sz="2400" b="1" dirty="0"/>
              <a:t>Ashley Helsing</a:t>
            </a:r>
            <a:r>
              <a:rPr lang="en-US" sz="2400" b="1" dirty="0"/>
              <a:t/>
            </a:r>
            <a:br>
              <a:rPr lang="en-US" sz="2400" b="1" dirty="0"/>
            </a:br>
            <a:r>
              <a:rPr lang="en-US" sz="2400" i="1" dirty="0"/>
              <a:t>Director of Government Relations</a:t>
            </a:r>
            <a:r>
              <a:rPr lang="en-US" sz="2400" dirty="0"/>
              <a:t/>
            </a:r>
            <a:br>
              <a:rPr lang="en-US" sz="2400" dirty="0"/>
            </a:br>
            <a:r>
              <a:rPr lang="en-US" sz="2400" b="1" dirty="0"/>
              <a:t>National Down Syndrome Society</a:t>
            </a:r>
          </a:p>
          <a:p>
            <a:pPr marL="0" indent="0" algn="ctr">
              <a:buNone/>
            </a:pPr>
            <a:r>
              <a:rPr lang="en-US" sz="2400" b="1" dirty="0"/>
              <a:t>202-766-2407</a:t>
            </a:r>
            <a:r>
              <a:rPr lang="en-US" sz="2400" dirty="0"/>
              <a:t/>
            </a:r>
            <a:br>
              <a:rPr lang="en-US" sz="2400" dirty="0"/>
            </a:br>
            <a:r>
              <a:rPr lang="en-US" sz="2400" dirty="0"/>
              <a:t>ahelsing@ndss.org</a:t>
            </a:r>
            <a:endParaRPr lang="en-US" sz="2400" dirty="0"/>
          </a:p>
          <a:p>
            <a:pPr marL="0" indent="0" algn="ctr">
              <a:buNone/>
            </a:pPr>
            <a:endParaRPr lang="en-US" sz="3000" dirty="0"/>
          </a:p>
        </p:txBody>
      </p:sp>
      <p:pic>
        <p:nvPicPr>
          <p:cNvPr id="5" name="Picture 4"/>
          <p:cNvPicPr>
            <a:picLocks noChangeAspect="1"/>
          </p:cNvPicPr>
          <p:nvPr/>
        </p:nvPicPr>
        <p:blipFill>
          <a:blip r:embed="rId2"/>
          <a:stretch>
            <a:fillRect/>
          </a:stretch>
        </p:blipFill>
        <p:spPr>
          <a:xfrm>
            <a:off x="4495800" y="6096000"/>
            <a:ext cx="3200400" cy="429584"/>
          </a:xfrm>
          <a:prstGeom prst="rect">
            <a:avLst/>
          </a:prstGeom>
        </p:spPr>
      </p:pic>
      <p:pic>
        <p:nvPicPr>
          <p:cNvPr id="4" name="Picture 3"/>
          <p:cNvPicPr>
            <a:picLocks noChangeAspect="1"/>
          </p:cNvPicPr>
          <p:nvPr/>
        </p:nvPicPr>
        <p:blipFill rotWithShape="1">
          <a:blip r:embed="rId3"/>
          <a:srcRect t="12245"/>
          <a:stretch/>
        </p:blipFill>
        <p:spPr>
          <a:xfrm>
            <a:off x="4724400" y="1066800"/>
            <a:ext cx="2778642" cy="2438400"/>
          </a:xfrm>
          <a:prstGeom prst="rect">
            <a:avLst/>
          </a:prstGeom>
        </p:spPr>
      </p:pic>
    </p:spTree>
    <p:extLst>
      <p:ext uri="{BB962C8B-B14F-4D97-AF65-F5344CB8AC3E}">
        <p14:creationId xmlns:p14="http://schemas.microsoft.com/office/powerpoint/2010/main" val="32736231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a:xfrm>
            <a:off x="1981200" y="4114801"/>
            <a:ext cx="8229600" cy="2392363"/>
          </a:xfrm>
        </p:spPr>
        <p:txBody>
          <a:bodyPr>
            <a:normAutofit/>
          </a:bodyPr>
          <a:lstStyle/>
          <a:p>
            <a:pPr marL="0" indent="0" algn="ctr">
              <a:buNone/>
            </a:pPr>
            <a:r>
              <a:rPr lang="en-US" sz="2400" dirty="0"/>
              <a:t>For questions or comments, please call </a:t>
            </a:r>
            <a:r>
              <a:rPr lang="en-US" sz="2400" dirty="0"/>
              <a:t>1 </a:t>
            </a:r>
            <a:r>
              <a:rPr lang="en-US" sz="2400" dirty="0"/>
              <a:t>800-222-4602, email info@ndss.org or connect with us on social media.</a:t>
            </a:r>
          </a:p>
        </p:txBody>
      </p:sp>
      <p:pic>
        <p:nvPicPr>
          <p:cNvPr id="4" name="Picture 3" descr="NDSS Logo-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0" y="1947790"/>
            <a:ext cx="3429000" cy="1862211"/>
          </a:xfrm>
          <a:prstGeom prst="rect">
            <a:avLst/>
          </a:prstGeom>
        </p:spPr>
      </p:pic>
      <p:pic>
        <p:nvPicPr>
          <p:cNvPr id="5" name="Picture 4"/>
          <p:cNvPicPr>
            <a:picLocks noChangeAspect="1"/>
          </p:cNvPicPr>
          <p:nvPr/>
        </p:nvPicPr>
        <p:blipFill>
          <a:blip r:embed="rId3"/>
          <a:stretch>
            <a:fillRect/>
          </a:stretch>
        </p:blipFill>
        <p:spPr>
          <a:xfrm>
            <a:off x="4495800" y="5867400"/>
            <a:ext cx="3200400" cy="429584"/>
          </a:xfrm>
          <a:prstGeom prst="rect">
            <a:avLst/>
          </a:prstGeom>
        </p:spPr>
      </p:pic>
    </p:spTree>
    <p:extLst>
      <p:ext uri="{BB962C8B-B14F-4D97-AF65-F5344CB8AC3E}">
        <p14:creationId xmlns:p14="http://schemas.microsoft.com/office/powerpoint/2010/main" val="34550755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Content Placeholder 2"/>
          <p:cNvSpPr txBox="1">
            <a:spLocks/>
          </p:cNvSpPr>
          <p:nvPr/>
        </p:nvSpPr>
        <p:spPr>
          <a:xfrm>
            <a:off x="4233327" y="1638300"/>
            <a:ext cx="6496050" cy="46291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400"/>
              </a:lnSpc>
              <a:spcBef>
                <a:spcPct val="0"/>
              </a:spcBef>
              <a:buFont typeface="Arial" panose="020B0604020202020204" pitchFamily="34" charset="0"/>
              <a:buNone/>
            </a:pPr>
            <a:r>
              <a:rPr lang="en-US" altLang="en-US" dirty="0" smtClean="0">
                <a:solidFill>
                  <a:srgbClr val="19468D"/>
                </a:solidFill>
                <a:cs typeface="Arial" panose="020B0604020202020204" pitchFamily="34" charset="0"/>
              </a:rPr>
              <a:t>The general public can benefit from basic Goodwill services such as:</a:t>
            </a:r>
          </a:p>
          <a:p>
            <a:pPr lvl="1">
              <a:lnSpc>
                <a:spcPts val="3400"/>
              </a:lnSpc>
              <a:spcBef>
                <a:spcPct val="0"/>
              </a:spcBef>
            </a:pPr>
            <a:r>
              <a:rPr lang="en-US" altLang="en-US" sz="2200" dirty="0">
                <a:solidFill>
                  <a:srgbClr val="19468D"/>
                </a:solidFill>
                <a:cs typeface="Arial" panose="020B0604020202020204" pitchFamily="34" charset="0"/>
              </a:rPr>
              <a:t>C</a:t>
            </a:r>
            <a:r>
              <a:rPr lang="en-US" altLang="en-US" sz="2200" dirty="0" smtClean="0">
                <a:solidFill>
                  <a:srgbClr val="19468D"/>
                </a:solidFill>
                <a:cs typeface="Arial" panose="020B0604020202020204" pitchFamily="34" charset="0"/>
              </a:rPr>
              <a:t>omputer </a:t>
            </a:r>
            <a:r>
              <a:rPr lang="en-US" altLang="en-US" sz="2200" dirty="0">
                <a:solidFill>
                  <a:srgbClr val="19468D"/>
                </a:solidFill>
                <a:cs typeface="Arial" panose="020B0604020202020204" pitchFamily="34" charset="0"/>
              </a:rPr>
              <a:t>C</a:t>
            </a:r>
            <a:r>
              <a:rPr lang="en-US" altLang="en-US" sz="2200" dirty="0" smtClean="0">
                <a:solidFill>
                  <a:srgbClr val="19468D"/>
                </a:solidFill>
                <a:cs typeface="Arial" panose="020B0604020202020204" pitchFamily="34" charset="0"/>
              </a:rPr>
              <a:t>lasses</a:t>
            </a:r>
          </a:p>
          <a:p>
            <a:pPr lvl="1">
              <a:lnSpc>
                <a:spcPts val="3400"/>
              </a:lnSpc>
              <a:spcBef>
                <a:spcPct val="0"/>
              </a:spcBef>
            </a:pPr>
            <a:r>
              <a:rPr lang="en-US" altLang="en-US" sz="2200" dirty="0" smtClean="0">
                <a:solidFill>
                  <a:srgbClr val="19468D"/>
                </a:solidFill>
                <a:cs typeface="Arial" panose="020B0604020202020204" pitchFamily="34" charset="0"/>
              </a:rPr>
              <a:t>Career Development Workshops</a:t>
            </a:r>
          </a:p>
          <a:p>
            <a:pPr lvl="1">
              <a:lnSpc>
                <a:spcPts val="3400"/>
              </a:lnSpc>
              <a:spcBef>
                <a:spcPct val="0"/>
              </a:spcBef>
            </a:pPr>
            <a:r>
              <a:rPr lang="en-US" altLang="en-US" sz="2200" dirty="0" smtClean="0">
                <a:solidFill>
                  <a:srgbClr val="19468D"/>
                </a:solidFill>
                <a:cs typeface="Arial" panose="020B0604020202020204" pitchFamily="34" charset="0"/>
              </a:rPr>
              <a:t>Job </a:t>
            </a:r>
            <a:r>
              <a:rPr lang="en-US" altLang="en-US" sz="2200" dirty="0">
                <a:solidFill>
                  <a:srgbClr val="19468D"/>
                </a:solidFill>
                <a:cs typeface="Arial" panose="020B0604020202020204" pitchFamily="34" charset="0"/>
              </a:rPr>
              <a:t>S</a:t>
            </a:r>
            <a:r>
              <a:rPr lang="en-US" altLang="en-US" sz="2200" dirty="0" smtClean="0">
                <a:solidFill>
                  <a:srgbClr val="19468D"/>
                </a:solidFill>
                <a:cs typeface="Arial" panose="020B0604020202020204" pitchFamily="34" charset="0"/>
              </a:rPr>
              <a:t>earch </a:t>
            </a:r>
            <a:r>
              <a:rPr lang="en-US" altLang="en-US" sz="2200" dirty="0">
                <a:solidFill>
                  <a:srgbClr val="19468D"/>
                </a:solidFill>
                <a:cs typeface="Arial" panose="020B0604020202020204" pitchFamily="34" charset="0"/>
              </a:rPr>
              <a:t>A</a:t>
            </a:r>
            <a:r>
              <a:rPr lang="en-US" altLang="en-US" sz="2200" dirty="0" smtClean="0">
                <a:solidFill>
                  <a:srgbClr val="19468D"/>
                </a:solidFill>
                <a:cs typeface="Arial" panose="020B0604020202020204" pitchFamily="34" charset="0"/>
              </a:rPr>
              <a:t>ssistance</a:t>
            </a:r>
          </a:p>
          <a:p>
            <a:pPr lvl="1">
              <a:lnSpc>
                <a:spcPts val="3400"/>
              </a:lnSpc>
              <a:spcBef>
                <a:spcPct val="0"/>
              </a:spcBef>
            </a:pPr>
            <a:r>
              <a:rPr lang="en-US" altLang="en-US" sz="2200" dirty="0" smtClean="0">
                <a:solidFill>
                  <a:srgbClr val="19468D"/>
                </a:solidFill>
                <a:cs typeface="Arial" panose="020B0604020202020204" pitchFamily="34" charset="0"/>
              </a:rPr>
              <a:t>Job Fairs and Recruitment events</a:t>
            </a:r>
          </a:p>
          <a:p>
            <a:pPr lvl="1">
              <a:lnSpc>
                <a:spcPts val="3400"/>
              </a:lnSpc>
              <a:spcBef>
                <a:spcPct val="0"/>
              </a:spcBef>
            </a:pPr>
            <a:r>
              <a:rPr lang="en-US" altLang="en-US" sz="2200" dirty="0" smtClean="0">
                <a:solidFill>
                  <a:srgbClr val="19468D"/>
                </a:solidFill>
                <a:cs typeface="Arial" panose="020B0604020202020204" pitchFamily="34" charset="0"/>
              </a:rPr>
              <a:t>Soft Skills Workshops </a:t>
            </a:r>
          </a:p>
          <a:p>
            <a:pPr lvl="1">
              <a:lnSpc>
                <a:spcPts val="3400"/>
              </a:lnSpc>
              <a:spcBef>
                <a:spcPct val="0"/>
              </a:spcBef>
            </a:pPr>
            <a:r>
              <a:rPr lang="en-US" altLang="en-US" sz="2200" dirty="0">
                <a:solidFill>
                  <a:srgbClr val="19468D"/>
                </a:solidFill>
                <a:cs typeface="Arial" panose="020B0604020202020204" pitchFamily="34" charset="0"/>
              </a:rPr>
              <a:t>A</a:t>
            </a:r>
            <a:r>
              <a:rPr lang="en-US" altLang="en-US" sz="2200" dirty="0" smtClean="0">
                <a:solidFill>
                  <a:srgbClr val="19468D"/>
                </a:solidFill>
                <a:cs typeface="Arial" panose="020B0604020202020204" pitchFamily="34" charset="0"/>
              </a:rPr>
              <a:t>nd more</a:t>
            </a:r>
          </a:p>
        </p:txBody>
      </p:sp>
      <p:pic>
        <p:nvPicPr>
          <p:cNvPr id="13" name="Picture 14"/>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838200" y="1833188"/>
            <a:ext cx="2628510" cy="2011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cmpd="dbl">
                <a:solidFill>
                  <a:srgbClr val="A7A9AC"/>
                </a:solidFill>
                <a:miter lim="800000"/>
                <a:headEnd/>
                <a:tailEnd/>
              </a14:hiddenLine>
            </a:ext>
          </a:extLst>
        </p:spPr>
      </p:pic>
      <p:pic>
        <p:nvPicPr>
          <p:cNvPr id="14" name="Picture 2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706691" y="4164329"/>
            <a:ext cx="2143327" cy="21031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cmpd="dbl">
                <a:solidFill>
                  <a:srgbClr val="A7A9AC"/>
                </a:solidFill>
                <a:miter lim="800000"/>
                <a:headEnd/>
                <a:tailEnd/>
              </a14:hiddenLine>
            </a:ext>
          </a:extLst>
        </p:spPr>
      </p:pic>
      <p:sp>
        <p:nvSpPr>
          <p:cNvPr id="16" name="Title 1"/>
          <p:cNvSpPr txBox="1">
            <a:spLocks/>
          </p:cNvSpPr>
          <p:nvPr/>
        </p:nvSpPr>
        <p:spPr>
          <a:xfrm>
            <a:off x="957715" y="39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latin typeface="+mn-lt"/>
              </a:rPr>
              <a:t>Who Benefits from Goodwill Services?</a:t>
            </a:r>
            <a:br>
              <a:rPr lang="en-US" b="1" dirty="0" smtClean="0">
                <a:solidFill>
                  <a:schemeClr val="bg1"/>
                </a:solidFill>
                <a:latin typeface="+mn-lt"/>
              </a:rPr>
            </a:br>
            <a:r>
              <a:rPr lang="en-US" sz="3200" b="1" i="1" dirty="0" smtClean="0">
                <a:solidFill>
                  <a:schemeClr val="accent5">
                    <a:lumMod val="60000"/>
                    <a:lumOff val="40000"/>
                  </a:schemeClr>
                </a:solidFill>
                <a:latin typeface="+mn-lt"/>
              </a:rPr>
              <a:t>Services for the Public</a:t>
            </a:r>
            <a:endParaRPr lang="en-US" sz="3200" b="1" i="1" dirty="0">
              <a:solidFill>
                <a:schemeClr val="accent5">
                  <a:lumMod val="60000"/>
                  <a:lumOff val="40000"/>
                </a:schemeClr>
              </a:solidFill>
              <a:latin typeface="+mn-lt"/>
            </a:endParaRPr>
          </a:p>
        </p:txBody>
      </p:sp>
    </p:spTree>
    <p:extLst>
      <p:ext uri="{BB962C8B-B14F-4D97-AF65-F5344CB8AC3E}">
        <p14:creationId xmlns:p14="http://schemas.microsoft.com/office/powerpoint/2010/main" val="14144850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Content Placeholder 2"/>
          <p:cNvSpPr txBox="1">
            <a:spLocks/>
          </p:cNvSpPr>
          <p:nvPr/>
        </p:nvSpPr>
        <p:spPr>
          <a:xfrm>
            <a:off x="957715" y="1945400"/>
            <a:ext cx="9771662" cy="3194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400"/>
              </a:lnSpc>
              <a:spcBef>
                <a:spcPct val="0"/>
              </a:spcBef>
              <a:buFont typeface="Arial" panose="020B0604020202020204" pitchFamily="34" charset="0"/>
              <a:buNone/>
            </a:pPr>
            <a:r>
              <a:rPr lang="en-US" altLang="en-US" dirty="0" smtClean="0">
                <a:solidFill>
                  <a:srgbClr val="19468D"/>
                </a:solidFill>
                <a:cs typeface="Arial" panose="020B0604020202020204" pitchFamily="34" charset="0"/>
              </a:rPr>
              <a:t>Goodwill Can Assist Your Business With:</a:t>
            </a:r>
          </a:p>
          <a:p>
            <a:pPr lvl="1">
              <a:lnSpc>
                <a:spcPts val="3400"/>
              </a:lnSpc>
              <a:spcBef>
                <a:spcPct val="0"/>
              </a:spcBef>
            </a:pPr>
            <a:r>
              <a:rPr lang="en-US" altLang="en-US" sz="2200" dirty="0" smtClean="0">
                <a:solidFill>
                  <a:srgbClr val="19468D"/>
                </a:solidFill>
                <a:cs typeface="Arial" panose="020B0604020202020204" pitchFamily="34" charset="0"/>
              </a:rPr>
              <a:t>Recruitment Solutions</a:t>
            </a:r>
          </a:p>
          <a:p>
            <a:pPr lvl="1">
              <a:lnSpc>
                <a:spcPts val="3400"/>
              </a:lnSpc>
              <a:spcBef>
                <a:spcPct val="0"/>
              </a:spcBef>
            </a:pPr>
            <a:r>
              <a:rPr lang="en-US" altLang="en-US" sz="2200" dirty="0" smtClean="0">
                <a:solidFill>
                  <a:srgbClr val="19468D"/>
                </a:solidFill>
                <a:cs typeface="Arial" panose="020B0604020202020204" pitchFamily="34" charset="0"/>
              </a:rPr>
              <a:t>Staffing Solutions</a:t>
            </a:r>
          </a:p>
          <a:p>
            <a:pPr lvl="1">
              <a:lnSpc>
                <a:spcPts val="3400"/>
              </a:lnSpc>
              <a:spcBef>
                <a:spcPct val="0"/>
              </a:spcBef>
            </a:pPr>
            <a:r>
              <a:rPr lang="en-US" altLang="en-US" sz="2200" dirty="0" smtClean="0">
                <a:solidFill>
                  <a:srgbClr val="19468D"/>
                </a:solidFill>
                <a:cs typeface="Arial" panose="020B0604020202020204" pitchFamily="34" charset="0"/>
              </a:rPr>
              <a:t>Credentialed &amp; Customized Training</a:t>
            </a:r>
          </a:p>
          <a:p>
            <a:pPr lvl="1">
              <a:lnSpc>
                <a:spcPts val="3400"/>
              </a:lnSpc>
              <a:spcBef>
                <a:spcPct val="0"/>
              </a:spcBef>
            </a:pPr>
            <a:r>
              <a:rPr lang="en-US" altLang="en-US" sz="2200" dirty="0" smtClean="0">
                <a:solidFill>
                  <a:srgbClr val="19468D"/>
                </a:solidFill>
                <a:cs typeface="Arial" panose="020B0604020202020204" pitchFamily="34" charset="0"/>
              </a:rPr>
              <a:t>Outsourcing Solutions</a:t>
            </a:r>
          </a:p>
          <a:p>
            <a:pPr lvl="1">
              <a:lnSpc>
                <a:spcPts val="3400"/>
              </a:lnSpc>
              <a:spcBef>
                <a:spcPct val="0"/>
              </a:spcBef>
            </a:pPr>
            <a:r>
              <a:rPr lang="en-US" altLang="en-US" sz="2200" dirty="0" smtClean="0">
                <a:solidFill>
                  <a:srgbClr val="19468D"/>
                </a:solidFill>
                <a:cs typeface="Arial" panose="020B0604020202020204" pitchFamily="34" charset="0"/>
              </a:rPr>
              <a:t>Establishing Your Company as a Strong Community Partner</a:t>
            </a:r>
          </a:p>
        </p:txBody>
      </p:sp>
      <p:sp>
        <p:nvSpPr>
          <p:cNvPr id="16" name="Title 1"/>
          <p:cNvSpPr txBox="1">
            <a:spLocks/>
          </p:cNvSpPr>
          <p:nvPr/>
        </p:nvSpPr>
        <p:spPr>
          <a:xfrm>
            <a:off x="957715" y="39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latin typeface="+mn-lt"/>
              </a:rPr>
              <a:t>Who Benefits from Goodwill Services?</a:t>
            </a:r>
            <a:br>
              <a:rPr lang="en-US" b="1" dirty="0" smtClean="0">
                <a:solidFill>
                  <a:schemeClr val="bg1"/>
                </a:solidFill>
                <a:latin typeface="+mn-lt"/>
              </a:rPr>
            </a:br>
            <a:r>
              <a:rPr lang="en-US" sz="3200" b="1" i="1" dirty="0" smtClean="0">
                <a:solidFill>
                  <a:schemeClr val="accent5">
                    <a:lumMod val="60000"/>
                    <a:lumOff val="40000"/>
                  </a:schemeClr>
                </a:solidFill>
                <a:latin typeface="+mn-lt"/>
              </a:rPr>
              <a:t>Business Solutions</a:t>
            </a:r>
            <a:endParaRPr lang="en-US" sz="3200" b="1" i="1" dirty="0">
              <a:solidFill>
                <a:schemeClr val="accent5">
                  <a:lumMod val="60000"/>
                  <a:lumOff val="40000"/>
                </a:schemeClr>
              </a:solidFill>
              <a:latin typeface="+mn-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5315" y="2184297"/>
            <a:ext cx="3048000" cy="2033016"/>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a:xfrm>
            <a:off x="957715" y="47765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latin typeface="+mn-lt"/>
              </a:rPr>
              <a:t>Recruitment  </a:t>
            </a:r>
            <a:r>
              <a:rPr lang="en-US" sz="2800" b="1" dirty="0" smtClean="0">
                <a:latin typeface="+mn-lt"/>
              </a:rPr>
              <a:t>•</a:t>
            </a:r>
            <a:r>
              <a:rPr lang="en-US" sz="3600" b="1" dirty="0" smtClean="0">
                <a:latin typeface="+mn-lt"/>
              </a:rPr>
              <a:t>  Training  </a:t>
            </a:r>
            <a:r>
              <a:rPr lang="en-US" sz="2800" b="1" dirty="0" smtClean="0">
                <a:latin typeface="+mn-lt"/>
              </a:rPr>
              <a:t>•</a:t>
            </a:r>
            <a:r>
              <a:rPr lang="en-US" sz="3600" b="1" dirty="0" smtClean="0">
                <a:latin typeface="+mn-lt"/>
              </a:rPr>
              <a:t>  Outsourcing</a:t>
            </a:r>
            <a:endParaRPr lang="en-US" sz="3600" b="1" i="1" dirty="0">
              <a:latin typeface="+mn-lt"/>
            </a:endParaRPr>
          </a:p>
        </p:txBody>
      </p:sp>
    </p:spTree>
    <p:extLst>
      <p:ext uri="{BB962C8B-B14F-4D97-AF65-F5344CB8AC3E}">
        <p14:creationId xmlns:p14="http://schemas.microsoft.com/office/powerpoint/2010/main" val="9039711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Content Placeholder 2"/>
          <p:cNvSpPr txBox="1">
            <a:spLocks/>
          </p:cNvSpPr>
          <p:nvPr/>
        </p:nvSpPr>
        <p:spPr>
          <a:xfrm>
            <a:off x="957715" y="1945400"/>
            <a:ext cx="9771662" cy="3194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400"/>
              </a:lnSpc>
              <a:spcBef>
                <a:spcPct val="0"/>
              </a:spcBef>
              <a:buNone/>
            </a:pPr>
            <a:r>
              <a:rPr lang="en-US" altLang="en-US" dirty="0">
                <a:solidFill>
                  <a:srgbClr val="19468D"/>
                </a:solidFill>
                <a:cs typeface="Arial" panose="020B0604020202020204" pitchFamily="34" charset="0"/>
              </a:rPr>
              <a:t>Recruitment </a:t>
            </a:r>
            <a:r>
              <a:rPr lang="en-US" altLang="en-US" dirty="0" smtClean="0">
                <a:solidFill>
                  <a:srgbClr val="19468D"/>
                </a:solidFill>
                <a:cs typeface="Arial" panose="020B0604020202020204" pitchFamily="34" charset="0"/>
              </a:rPr>
              <a:t>Solutions:</a:t>
            </a:r>
          </a:p>
          <a:p>
            <a:pPr lvl="1">
              <a:lnSpc>
                <a:spcPts val="3400"/>
              </a:lnSpc>
              <a:spcBef>
                <a:spcPct val="0"/>
              </a:spcBef>
            </a:pPr>
            <a:r>
              <a:rPr lang="en-US" altLang="en-US" sz="2200" dirty="0">
                <a:solidFill>
                  <a:srgbClr val="19468D"/>
                </a:solidFill>
                <a:cs typeface="Arial" panose="020B0604020202020204" pitchFamily="34" charset="0"/>
              </a:rPr>
              <a:t>Suitability assessments</a:t>
            </a:r>
          </a:p>
          <a:p>
            <a:pPr lvl="1">
              <a:lnSpc>
                <a:spcPts val="3400"/>
              </a:lnSpc>
              <a:spcBef>
                <a:spcPct val="0"/>
              </a:spcBef>
            </a:pPr>
            <a:r>
              <a:rPr lang="en-US" altLang="en-US" sz="2200" dirty="0">
                <a:solidFill>
                  <a:srgbClr val="19468D"/>
                </a:solidFill>
                <a:cs typeface="Arial" panose="020B0604020202020204" pitchFamily="34" charset="0"/>
              </a:rPr>
              <a:t>Job support and retention services </a:t>
            </a:r>
          </a:p>
          <a:p>
            <a:pPr lvl="1">
              <a:lnSpc>
                <a:spcPts val="3400"/>
              </a:lnSpc>
              <a:spcBef>
                <a:spcPct val="0"/>
              </a:spcBef>
            </a:pPr>
            <a:r>
              <a:rPr lang="en-US" altLang="en-US" sz="2200" dirty="0">
                <a:solidFill>
                  <a:srgbClr val="19468D"/>
                </a:solidFill>
                <a:cs typeface="Arial" panose="020B0604020202020204" pitchFamily="34" charset="0"/>
              </a:rPr>
              <a:t>Connections to diverse candidates </a:t>
            </a:r>
          </a:p>
          <a:p>
            <a:pPr lvl="1">
              <a:lnSpc>
                <a:spcPts val="3400"/>
              </a:lnSpc>
              <a:spcBef>
                <a:spcPct val="0"/>
              </a:spcBef>
            </a:pPr>
            <a:r>
              <a:rPr lang="en-US" altLang="en-US" sz="2200" dirty="0">
                <a:solidFill>
                  <a:srgbClr val="19468D"/>
                </a:solidFill>
                <a:cs typeface="Arial" panose="020B0604020202020204" pitchFamily="34" charset="0"/>
              </a:rPr>
              <a:t>Meeting and interview  space </a:t>
            </a:r>
          </a:p>
          <a:p>
            <a:pPr lvl="1">
              <a:lnSpc>
                <a:spcPts val="3400"/>
              </a:lnSpc>
              <a:spcBef>
                <a:spcPct val="0"/>
              </a:spcBef>
            </a:pPr>
            <a:r>
              <a:rPr lang="en-US" altLang="en-US" sz="2200" dirty="0">
                <a:solidFill>
                  <a:srgbClr val="19468D"/>
                </a:solidFill>
                <a:cs typeface="Arial" panose="020B0604020202020204" pitchFamily="34" charset="0"/>
              </a:rPr>
              <a:t>On-site recruitment assistance </a:t>
            </a:r>
          </a:p>
        </p:txBody>
      </p:sp>
      <p:sp>
        <p:nvSpPr>
          <p:cNvPr id="16" name="Title 1"/>
          <p:cNvSpPr txBox="1">
            <a:spLocks/>
          </p:cNvSpPr>
          <p:nvPr/>
        </p:nvSpPr>
        <p:spPr>
          <a:xfrm>
            <a:off x="957715" y="39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latin typeface="+mn-lt"/>
              </a:rPr>
              <a:t>Who Benefits from Goodwill Services?</a:t>
            </a:r>
            <a:br>
              <a:rPr lang="en-US" b="1" dirty="0" smtClean="0">
                <a:solidFill>
                  <a:schemeClr val="bg1"/>
                </a:solidFill>
                <a:latin typeface="+mn-lt"/>
              </a:rPr>
            </a:br>
            <a:r>
              <a:rPr lang="en-US" sz="3200" b="1" i="1" dirty="0" smtClean="0">
                <a:solidFill>
                  <a:schemeClr val="accent5">
                    <a:lumMod val="60000"/>
                    <a:lumOff val="40000"/>
                  </a:schemeClr>
                </a:solidFill>
                <a:latin typeface="+mn-lt"/>
              </a:rPr>
              <a:t>Services for Business</a:t>
            </a:r>
            <a:endParaRPr lang="en-US" sz="3200" b="1" i="1" dirty="0">
              <a:solidFill>
                <a:schemeClr val="accent5">
                  <a:lumMod val="60000"/>
                  <a:lumOff val="40000"/>
                </a:schemeClr>
              </a:solidFill>
              <a:latin typeface="+mn-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5315" y="2184297"/>
            <a:ext cx="3048000" cy="2033016"/>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a:xfrm>
            <a:off x="957715" y="47765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i="1" dirty="0"/>
              <a:t>A Local resource for All your Employment and Training Needs</a:t>
            </a:r>
          </a:p>
        </p:txBody>
      </p:sp>
    </p:spTree>
    <p:extLst>
      <p:ext uri="{BB962C8B-B14F-4D97-AF65-F5344CB8AC3E}">
        <p14:creationId xmlns:p14="http://schemas.microsoft.com/office/powerpoint/2010/main" val="37393152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Content Placeholder 2"/>
          <p:cNvSpPr txBox="1">
            <a:spLocks/>
          </p:cNvSpPr>
          <p:nvPr/>
        </p:nvSpPr>
        <p:spPr>
          <a:xfrm>
            <a:off x="957715" y="1945400"/>
            <a:ext cx="9771662" cy="3194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400"/>
              </a:lnSpc>
              <a:spcBef>
                <a:spcPct val="0"/>
              </a:spcBef>
              <a:buNone/>
            </a:pPr>
            <a:r>
              <a:rPr lang="en-US" altLang="en-US" dirty="0">
                <a:solidFill>
                  <a:srgbClr val="19468D"/>
                </a:solidFill>
                <a:cs typeface="Arial" panose="020B0604020202020204" pitchFamily="34" charset="0"/>
              </a:rPr>
              <a:t>Staffing </a:t>
            </a:r>
            <a:r>
              <a:rPr lang="en-US" altLang="en-US" dirty="0" smtClean="0">
                <a:solidFill>
                  <a:srgbClr val="19468D"/>
                </a:solidFill>
                <a:cs typeface="Arial" panose="020B0604020202020204" pitchFamily="34" charset="0"/>
              </a:rPr>
              <a:t>Solutions:</a:t>
            </a:r>
          </a:p>
          <a:p>
            <a:pPr lvl="1">
              <a:lnSpc>
                <a:spcPts val="3400"/>
              </a:lnSpc>
              <a:spcBef>
                <a:spcPct val="0"/>
              </a:spcBef>
            </a:pPr>
            <a:r>
              <a:rPr lang="en-US" altLang="en-US" sz="2200" dirty="0">
                <a:solidFill>
                  <a:srgbClr val="19468D"/>
                </a:solidFill>
                <a:cs typeface="Arial" panose="020B0604020202020204" pitchFamily="34" charset="0"/>
              </a:rPr>
              <a:t>Direct hire or contracted employment </a:t>
            </a:r>
          </a:p>
          <a:p>
            <a:pPr lvl="1">
              <a:lnSpc>
                <a:spcPts val="3400"/>
              </a:lnSpc>
              <a:spcBef>
                <a:spcPct val="0"/>
              </a:spcBef>
            </a:pPr>
            <a:r>
              <a:rPr lang="en-US" altLang="en-US" sz="2200" dirty="0">
                <a:solidFill>
                  <a:srgbClr val="19468D"/>
                </a:solidFill>
                <a:cs typeface="Arial" panose="020B0604020202020204" pitchFamily="34" charset="0"/>
              </a:rPr>
              <a:t>On the job training, support and supervision</a:t>
            </a:r>
          </a:p>
          <a:p>
            <a:pPr lvl="1">
              <a:lnSpc>
                <a:spcPts val="3400"/>
              </a:lnSpc>
              <a:spcBef>
                <a:spcPct val="0"/>
              </a:spcBef>
            </a:pPr>
            <a:r>
              <a:rPr lang="en-US" altLang="en-US" sz="2200" dirty="0">
                <a:solidFill>
                  <a:srgbClr val="19468D"/>
                </a:solidFill>
                <a:cs typeface="Arial" panose="020B0604020202020204" pitchFamily="34" charset="0"/>
              </a:rPr>
              <a:t>Work experiences </a:t>
            </a:r>
          </a:p>
          <a:p>
            <a:pPr lvl="1">
              <a:lnSpc>
                <a:spcPts val="3400"/>
              </a:lnSpc>
              <a:spcBef>
                <a:spcPct val="0"/>
              </a:spcBef>
            </a:pPr>
            <a:r>
              <a:rPr lang="en-US" altLang="en-US" sz="2200" dirty="0">
                <a:solidFill>
                  <a:srgbClr val="19468D"/>
                </a:solidFill>
                <a:cs typeface="Arial" panose="020B0604020202020204" pitchFamily="34" charset="0"/>
              </a:rPr>
              <a:t>Paid internships*</a:t>
            </a:r>
          </a:p>
        </p:txBody>
      </p:sp>
      <p:sp>
        <p:nvSpPr>
          <p:cNvPr id="16" name="Title 1"/>
          <p:cNvSpPr txBox="1">
            <a:spLocks/>
          </p:cNvSpPr>
          <p:nvPr/>
        </p:nvSpPr>
        <p:spPr>
          <a:xfrm>
            <a:off x="957715" y="39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latin typeface="+mn-lt"/>
              </a:rPr>
              <a:t>Who Benefits from Goodwill Services?</a:t>
            </a:r>
            <a:br>
              <a:rPr lang="en-US" b="1" dirty="0" smtClean="0">
                <a:solidFill>
                  <a:schemeClr val="bg1"/>
                </a:solidFill>
                <a:latin typeface="+mn-lt"/>
              </a:rPr>
            </a:br>
            <a:r>
              <a:rPr lang="en-US" sz="3200" b="1" i="1" dirty="0" smtClean="0">
                <a:solidFill>
                  <a:schemeClr val="accent5">
                    <a:lumMod val="60000"/>
                    <a:lumOff val="40000"/>
                  </a:schemeClr>
                </a:solidFill>
                <a:latin typeface="+mn-lt"/>
              </a:rPr>
              <a:t>Services for Business</a:t>
            </a:r>
            <a:endParaRPr lang="en-US" sz="3200" b="1" i="1" dirty="0">
              <a:solidFill>
                <a:schemeClr val="accent5">
                  <a:lumMod val="60000"/>
                  <a:lumOff val="40000"/>
                </a:schemeClr>
              </a:solidFill>
              <a:latin typeface="+mn-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5315" y="2184297"/>
            <a:ext cx="3048000" cy="2033016"/>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a:xfrm>
            <a:off x="957715" y="47765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i="1" dirty="0"/>
              <a:t>A Local resource for All your Employment and Training Needs</a:t>
            </a:r>
          </a:p>
        </p:txBody>
      </p:sp>
    </p:spTree>
    <p:extLst>
      <p:ext uri="{BB962C8B-B14F-4D97-AF65-F5344CB8AC3E}">
        <p14:creationId xmlns:p14="http://schemas.microsoft.com/office/powerpoint/2010/main" val="28813660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957715" y="39101"/>
            <a:ext cx="10515600" cy="1325563"/>
          </a:xfrm>
        </p:spPr>
        <p:txBody>
          <a:bodyPr>
            <a:normAutofit/>
          </a:bodyPr>
          <a:lstStyle/>
          <a:p>
            <a:r>
              <a:rPr lang="en-US" b="1" dirty="0" smtClean="0">
                <a:solidFill>
                  <a:schemeClr val="bg1"/>
                </a:solidFill>
                <a:latin typeface="+mn-lt"/>
              </a:rPr>
              <a:t>Who Benefits from Goodwill Services?</a:t>
            </a:r>
            <a:br>
              <a:rPr lang="en-US" b="1" dirty="0" smtClean="0">
                <a:solidFill>
                  <a:schemeClr val="bg1"/>
                </a:solidFill>
                <a:latin typeface="+mn-lt"/>
              </a:rPr>
            </a:br>
            <a:r>
              <a:rPr lang="en-US" sz="3200" b="1" i="1" dirty="0" smtClean="0">
                <a:solidFill>
                  <a:schemeClr val="accent5">
                    <a:lumMod val="60000"/>
                    <a:lumOff val="40000"/>
                  </a:schemeClr>
                </a:solidFill>
                <a:latin typeface="+mn-lt"/>
              </a:rPr>
              <a:t>Services for Individuals with barriers to employment</a:t>
            </a:r>
            <a:endParaRPr lang="en-US" sz="3200" b="1" i="1" dirty="0">
              <a:solidFill>
                <a:schemeClr val="accent5">
                  <a:lumMod val="60000"/>
                  <a:lumOff val="40000"/>
                </a:schemeClr>
              </a:solidFill>
              <a:latin typeface="+mn-lt"/>
            </a:endParaRPr>
          </a:p>
        </p:txBody>
      </p:sp>
      <p:sp>
        <p:nvSpPr>
          <p:cNvPr id="7" name="Content Placeholder 2"/>
          <p:cNvSpPr>
            <a:spLocks noGrp="1"/>
          </p:cNvSpPr>
          <p:nvPr>
            <p:ph idx="1"/>
          </p:nvPr>
        </p:nvSpPr>
        <p:spPr>
          <a:xfrm>
            <a:off x="4603025" y="1550645"/>
            <a:ext cx="6738484" cy="3938216"/>
          </a:xfrm>
        </p:spPr>
        <p:txBody>
          <a:bodyPr>
            <a:normAutofit fontScale="92500"/>
          </a:bodyPr>
          <a:lstStyle/>
          <a:p>
            <a:pPr marL="0" indent="0" eaLnBrk="1" hangingPunct="1">
              <a:lnSpc>
                <a:spcPts val="3400"/>
              </a:lnSpc>
              <a:spcBef>
                <a:spcPct val="0"/>
              </a:spcBef>
              <a:buFont typeface="Arial" panose="020B0604020202020204" pitchFamily="34" charset="0"/>
              <a:buNone/>
            </a:pPr>
            <a:r>
              <a:rPr lang="en-US" altLang="en-US" dirty="0" smtClean="0">
                <a:solidFill>
                  <a:srgbClr val="19468D"/>
                </a:solidFill>
                <a:cs typeface="Arial" panose="020B0604020202020204" pitchFamily="34" charset="0"/>
              </a:rPr>
              <a:t>Youth, Adults, and Seniors who have </a:t>
            </a:r>
            <a:r>
              <a:rPr lang="en-US" altLang="en-US" dirty="0" smtClean="0">
                <a:cs typeface="Arial" panose="020B0604020202020204" pitchFamily="34" charset="0"/>
              </a:rPr>
              <a:t>barriers</a:t>
            </a:r>
            <a:r>
              <a:rPr lang="en-US" altLang="en-US" dirty="0" smtClean="0">
                <a:solidFill>
                  <a:srgbClr val="19468D"/>
                </a:solidFill>
                <a:cs typeface="Arial" panose="020B0604020202020204" pitchFamily="34" charset="0"/>
              </a:rPr>
              <a:t> to finding a job or gaining greater independence benefit from Goodwill case managed services. </a:t>
            </a:r>
          </a:p>
          <a:p>
            <a:pPr marL="0" indent="0" eaLnBrk="1" hangingPunct="1">
              <a:lnSpc>
                <a:spcPts val="3400"/>
              </a:lnSpc>
              <a:spcBef>
                <a:spcPct val="0"/>
              </a:spcBef>
              <a:buFont typeface="Arial" panose="020B0604020202020204" pitchFamily="34" charset="0"/>
              <a:buNone/>
            </a:pPr>
            <a:r>
              <a:rPr lang="en-US" altLang="en-US" dirty="0" smtClean="0">
                <a:solidFill>
                  <a:srgbClr val="19468D"/>
                </a:solidFill>
                <a:cs typeface="Arial" panose="020B0604020202020204" pitchFamily="34" charset="0"/>
              </a:rPr>
              <a:t>Barriers include:</a:t>
            </a:r>
          </a:p>
          <a:p>
            <a:pPr lvl="1" eaLnBrk="1" hangingPunct="1">
              <a:lnSpc>
                <a:spcPts val="3400"/>
              </a:lnSpc>
              <a:spcBef>
                <a:spcPct val="0"/>
              </a:spcBef>
            </a:pPr>
            <a:r>
              <a:rPr lang="en-US" altLang="en-US" dirty="0" smtClean="0">
                <a:solidFill>
                  <a:srgbClr val="19468D"/>
                </a:solidFill>
                <a:cs typeface="Arial" panose="020B0604020202020204" pitchFamily="34" charset="0"/>
              </a:rPr>
              <a:t>Disabilities </a:t>
            </a:r>
          </a:p>
          <a:p>
            <a:pPr lvl="1" eaLnBrk="1" hangingPunct="1">
              <a:lnSpc>
                <a:spcPts val="3400"/>
              </a:lnSpc>
              <a:spcBef>
                <a:spcPct val="0"/>
              </a:spcBef>
            </a:pPr>
            <a:r>
              <a:rPr lang="en-US" altLang="en-US" dirty="0" smtClean="0">
                <a:solidFill>
                  <a:srgbClr val="19468D"/>
                </a:solidFill>
                <a:cs typeface="Arial" panose="020B0604020202020204" pitchFamily="34" charset="0"/>
              </a:rPr>
              <a:t>Economic Disadvantages</a:t>
            </a:r>
          </a:p>
          <a:p>
            <a:pPr lvl="1" eaLnBrk="1" hangingPunct="1">
              <a:lnSpc>
                <a:spcPts val="3400"/>
              </a:lnSpc>
              <a:spcBef>
                <a:spcPct val="0"/>
              </a:spcBef>
            </a:pPr>
            <a:r>
              <a:rPr lang="en-US" altLang="en-US" dirty="0" smtClean="0">
                <a:solidFill>
                  <a:srgbClr val="19468D"/>
                </a:solidFill>
                <a:cs typeface="Arial" panose="020B0604020202020204" pitchFamily="34" charset="0"/>
              </a:rPr>
              <a:t>Those who have been laid off or lost their job due to company closing</a:t>
            </a:r>
          </a:p>
        </p:txBody>
      </p:sp>
      <p:pic>
        <p:nvPicPr>
          <p:cNvPr id="8" name="Picture 2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35908" y="1550645"/>
            <a:ext cx="1828800" cy="182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cmpd="dbl">
                <a:solidFill>
                  <a:srgbClr val="A7A9AC"/>
                </a:solidFill>
                <a:miter lim="800000"/>
                <a:headEnd/>
                <a:tailEnd/>
              </a14:hiddenLine>
            </a:ext>
          </a:extLst>
        </p:spPr>
      </p:pic>
      <p:pic>
        <p:nvPicPr>
          <p:cNvPr id="9" name="Picture 2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81716" y="2876208"/>
            <a:ext cx="1828800" cy="18287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cmpd="dbl">
                <a:solidFill>
                  <a:srgbClr val="A7A9AC"/>
                </a:solidFill>
                <a:miter lim="800000"/>
                <a:headEnd/>
                <a:tailEnd/>
              </a14:hiddenLine>
            </a:ext>
          </a:extLst>
        </p:spPr>
      </p:pic>
      <p:pic>
        <p:nvPicPr>
          <p:cNvPr id="10" name="Picture 21"/>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35908" y="4228207"/>
            <a:ext cx="1828800" cy="182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cmpd="dbl">
                <a:solidFill>
                  <a:srgbClr val="A7A9AC"/>
                </a:solidFill>
                <a:miter lim="800000"/>
                <a:headEnd/>
                <a:tailEnd/>
              </a14:hiddenLine>
            </a:ext>
          </a:extLst>
        </p:spPr>
      </p:pic>
    </p:spTree>
    <p:extLst>
      <p:ext uri="{BB962C8B-B14F-4D97-AF65-F5344CB8AC3E}">
        <p14:creationId xmlns:p14="http://schemas.microsoft.com/office/powerpoint/2010/main" val="7014248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IV Colors">
      <a:dk1>
        <a:srgbClr val="19468D"/>
      </a:dk1>
      <a:lt1>
        <a:srgbClr val="8CC63F"/>
      </a:lt1>
      <a:dk2>
        <a:srgbClr val="FFFFFF"/>
      </a:dk2>
      <a:lt2>
        <a:srgbClr val="CC2028"/>
      </a:lt2>
      <a:accent1>
        <a:srgbClr val="19468D"/>
      </a:accent1>
      <a:accent2>
        <a:srgbClr val="8CC63F"/>
      </a:accent2>
      <a:accent3>
        <a:srgbClr val="CC2028"/>
      </a:accent3>
      <a:accent4>
        <a:srgbClr val="FFFFFF"/>
      </a:accent4>
      <a:accent5>
        <a:srgbClr val="7F7F7F"/>
      </a:accent5>
      <a:accent6>
        <a:srgbClr val="000000"/>
      </a:accent6>
      <a:hlink>
        <a:srgbClr val="8CC63F"/>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084.potx" id="{22E7A37F-2161-4E4B-A340-BF7CA314E3E5}" vid="{F2416EA9-E215-4704-9EB2-B7658E7031A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1236</TotalTime>
  <Words>1707</Words>
  <Application>Microsoft Office PowerPoint</Application>
  <PresentationFormat>Widescreen</PresentationFormat>
  <Paragraphs>320</Paragraphs>
  <Slides>45</Slides>
  <Notes>9</Notes>
  <HiddenSlides>0</HiddenSlides>
  <MMClips>3</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45</vt:i4>
      </vt:variant>
    </vt:vector>
  </HeadingPairs>
  <TitlesOfParts>
    <vt:vector size="57" baseType="lpstr">
      <vt:lpstr>Arial</vt:lpstr>
      <vt:lpstr>Baskerville Old Face</vt:lpstr>
      <vt:lpstr>Calibri</vt:lpstr>
      <vt:lpstr>Calibri Light</vt:lpstr>
      <vt:lpstr>Century Gothic</vt:lpstr>
      <vt:lpstr>Corbel</vt:lpstr>
      <vt:lpstr>Euphemia</vt:lpstr>
      <vt:lpstr>Montserrat</vt:lpstr>
      <vt:lpstr>Myriad Pro</vt:lpstr>
      <vt:lpstr>Office Theme</vt:lpstr>
      <vt:lpstr>1_Office Theme</vt:lpstr>
      <vt:lpstr>Banded Design Blue 16x9</vt:lpstr>
      <vt:lpstr>Goodwill Industries® of the Valleys  You Donate &amp; Shop.  We Train.  People Work.  . </vt:lpstr>
      <vt:lpstr>PowerPoint Presentation</vt:lpstr>
      <vt:lpstr>Goodwill Service Area in Virginia</vt:lpstr>
      <vt:lpstr>PowerPoint Presentation</vt:lpstr>
      <vt:lpstr>PowerPoint Presentation</vt:lpstr>
      <vt:lpstr>PowerPoint Presentation</vt:lpstr>
      <vt:lpstr>PowerPoint Presentation</vt:lpstr>
      <vt:lpstr>PowerPoint Presentation</vt:lpstr>
      <vt:lpstr>Who Benefits from Goodwill Services? Services for Individuals with barriers to employment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vt:lpstr>
      <vt:lpstr>PowerPoint Presentation</vt:lpstr>
      <vt:lpstr>PowerPoint Presentation</vt:lpstr>
      <vt:lpstr>Who We Are</vt:lpstr>
      <vt:lpstr>PowerPoint Presentation</vt:lpstr>
      <vt:lpstr>What is Down syndrome? </vt:lpstr>
      <vt:lpstr>Changing Images </vt:lpstr>
      <vt:lpstr>Myths &amp; Truths </vt:lpstr>
      <vt:lpstr>Preferred Language</vt:lpstr>
      <vt:lpstr> Expectations of Employees  with Down syndrome</vt:lpstr>
      <vt:lpstr>Tips For Positive  Communication</vt:lpstr>
      <vt:lpstr> Things to Remember </vt:lpstr>
      <vt:lpstr>What is #DSWORKS®?</vt:lpstr>
      <vt:lpstr>#DSWORKS Employer    Outreach </vt:lpstr>
      <vt:lpstr>  How NDSS Supports Our #DSWORKS®  Partners        </vt:lpstr>
      <vt:lpstr>#DSWORKS® Partnerships</vt:lpstr>
      <vt:lpstr>End #LawSyndrome</vt:lpstr>
      <vt:lpstr>Why #LawSyndrome?</vt:lpstr>
      <vt:lpstr>What is #LawSyndrome?</vt:lpstr>
      <vt:lpstr>C21: A Unique Dining  Experience</vt:lpstr>
      <vt:lpstr>Subminimum Wage &amp; the Transformation to Competitive Employment Act (H.R. 873/S. 260)</vt:lpstr>
      <vt:lpstr>Get Involved with #DSWORKS® </vt:lpstr>
      <vt:lpstr>Ready, Willing and ABLE to Work!</vt:lpstr>
      <vt:lpstr>NDSS 40th Anniversary Video</vt:lpstr>
      <vt:lpstr>PowerPoint Presentation</vt:lpstr>
      <vt:lpstr>PowerPoint Presentation</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Chelsea Hartberger</dc:creator>
  <cp:lastModifiedBy>Miles, Brooke</cp:lastModifiedBy>
  <cp:revision>155</cp:revision>
  <cp:lastPrinted>2016-04-18T23:37:18Z</cp:lastPrinted>
  <dcterms:created xsi:type="dcterms:W3CDTF">2016-01-04T19:10:08Z</dcterms:created>
  <dcterms:modified xsi:type="dcterms:W3CDTF">2019-10-21T17:49:26Z</dcterms:modified>
</cp:coreProperties>
</file>